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6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ato" panose="020B0604020202020204" charset="0"/>
      <p:regular r:id="rId21"/>
      <p:bold r:id="rId22"/>
      <p:italic r:id="rId23"/>
      <p:boldItalic r:id="rId24"/>
    </p:embeddedFont>
    <p:embeddedFont>
      <p:font typeface="Montserrat" panose="020B0604020202020204" charset="0"/>
      <p:regular r:id="rId25"/>
      <p:bold r:id="rId26"/>
      <p:italic r:id="rId27"/>
      <p:boldItalic r:id="rId28"/>
    </p:embeddedFont>
    <p:embeddedFont>
      <p:font typeface="Montserrat Medium" panose="020B0604020202020204" charset="0"/>
      <p:regular r:id="rId29"/>
      <p:bold r:id="rId30"/>
      <p:italic r:id="rId31"/>
      <p:boldItalic r:id="rId32"/>
    </p:embeddedFont>
    <p:embeddedFont>
      <p:font typeface="Montserrat SemiBold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374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d234d5133_1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9d234d5133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9d234d5133_1_3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g29d234d5133_1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9d234d5133_1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29d234d5133_1_2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29d234d5133_1_2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043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9d234d5133_1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29d234d5133_1_2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29d234d5133_1_2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2109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9d234d5133_1_4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29d234d5133_1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9d234d5133_1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9d234d5133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9d234d5133_1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29d234d5133_1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29d234d5133_1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9d234d5133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29d234d5133_1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29d234d5133_1_1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9d234d5133_1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29d234d5133_1_2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29d234d5133_1_2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9d234d5133_1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29d234d5133_1_2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29d234d5133_1_2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9d234d5133_1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g29d234d5133_1_2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29d234d5133_1_2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9d234d5133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g29d234d5133_1_3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29d234d5133_1_3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9d234d5133_1_3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29d234d5133_1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15"/>
          <p:cNvSpPr>
            <a:spLocks noGrp="1"/>
          </p:cNvSpPr>
          <p:nvPr>
            <p:ph type="pic" idx="2"/>
          </p:nvPr>
        </p:nvSpPr>
        <p:spPr>
          <a:xfrm>
            <a:off x="827316" y="0"/>
            <a:ext cx="2612572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2" name="Google Shape;62;p15"/>
          <p:cNvSpPr/>
          <p:nvPr/>
        </p:nvSpPr>
        <p:spPr>
          <a:xfrm>
            <a:off x="7180825" y="0"/>
            <a:ext cx="1963175" cy="140425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>
            <a:spLocks noGrp="1"/>
          </p:cNvSpPr>
          <p:nvPr>
            <p:ph type="pic" idx="2"/>
          </p:nvPr>
        </p:nvSpPr>
        <p:spPr>
          <a:xfrm>
            <a:off x="6666704" y="2056964"/>
            <a:ext cx="1507293" cy="1507293"/>
          </a:xfrm>
          <a:prstGeom prst="rect">
            <a:avLst/>
          </a:prstGeom>
          <a:solidFill>
            <a:schemeClr val="lt1"/>
          </a:solidFill>
          <a:ln w="444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667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71" name="Google Shape;71;p17"/>
          <p:cNvSpPr>
            <a:spLocks noGrp="1"/>
          </p:cNvSpPr>
          <p:nvPr>
            <p:ph type="pic" idx="3"/>
          </p:nvPr>
        </p:nvSpPr>
        <p:spPr>
          <a:xfrm>
            <a:off x="925285" y="1044832"/>
            <a:ext cx="3396343" cy="3430021"/>
          </a:xfrm>
          <a:prstGeom prst="rect">
            <a:avLst/>
          </a:prstGeom>
          <a:solidFill>
            <a:schemeClr val="lt1"/>
          </a:solidFill>
          <a:ln w="444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31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7"/>
          <p:cNvSpPr/>
          <p:nvPr/>
        </p:nvSpPr>
        <p:spPr>
          <a:xfrm>
            <a:off x="0" y="2"/>
            <a:ext cx="2976657" cy="5143499"/>
          </a:xfrm>
          <a:custGeom>
            <a:avLst/>
            <a:gdLst/>
            <a:ahLst/>
            <a:cxnLst/>
            <a:rect l="l" t="t" r="r" b="b"/>
            <a:pathLst>
              <a:path w="3968876" h="6857999" extrusionOk="0">
                <a:moveTo>
                  <a:pt x="0" y="0"/>
                </a:moveTo>
                <a:lnTo>
                  <a:pt x="2825853" y="0"/>
                </a:lnTo>
                <a:cubicBezTo>
                  <a:pt x="3457127" y="0"/>
                  <a:pt x="3968876" y="511749"/>
                  <a:pt x="3968876" y="1143023"/>
                </a:cubicBezTo>
                <a:lnTo>
                  <a:pt x="3968876" y="5714977"/>
                </a:lnTo>
                <a:cubicBezTo>
                  <a:pt x="3968876" y="6306797"/>
                  <a:pt x="3519096" y="6793565"/>
                  <a:pt x="2942720" y="6852099"/>
                </a:cubicBezTo>
                <a:lnTo>
                  <a:pt x="2825873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7"/>
          <p:cNvSpPr/>
          <p:nvPr/>
        </p:nvSpPr>
        <p:spPr>
          <a:xfrm>
            <a:off x="7481455" y="0"/>
            <a:ext cx="1662545" cy="477729"/>
          </a:xfrm>
          <a:prstGeom prst="rect">
            <a:avLst/>
          </a:prstGeom>
          <a:solidFill>
            <a:srgbClr val="064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17"/>
          <p:cNvGrpSpPr/>
          <p:nvPr/>
        </p:nvGrpSpPr>
        <p:grpSpPr>
          <a:xfrm rot="10800000">
            <a:off x="7381446" y="1615918"/>
            <a:ext cx="918632" cy="612260"/>
            <a:chOff x="855433" y="5317259"/>
            <a:chExt cx="1224842" cy="816347"/>
          </a:xfrm>
        </p:grpSpPr>
        <p:sp>
          <p:nvSpPr>
            <p:cNvPr id="76" name="Google Shape;76;p17"/>
            <p:cNvSpPr/>
            <p:nvPr/>
          </p:nvSpPr>
          <p:spPr>
            <a:xfrm>
              <a:off x="855433" y="5317263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7"/>
            <p:cNvSpPr/>
            <p:nvPr/>
          </p:nvSpPr>
          <p:spPr>
            <a:xfrm>
              <a:off x="1082622" y="5317262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7"/>
            <p:cNvSpPr/>
            <p:nvPr/>
          </p:nvSpPr>
          <p:spPr>
            <a:xfrm>
              <a:off x="1309810" y="5317261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7"/>
            <p:cNvSpPr/>
            <p:nvPr/>
          </p:nvSpPr>
          <p:spPr>
            <a:xfrm>
              <a:off x="1536998" y="5317261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7"/>
            <p:cNvSpPr/>
            <p:nvPr/>
          </p:nvSpPr>
          <p:spPr>
            <a:xfrm>
              <a:off x="1764187" y="5317260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7"/>
            <p:cNvSpPr/>
            <p:nvPr/>
          </p:nvSpPr>
          <p:spPr>
            <a:xfrm>
              <a:off x="1991375" y="5317259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7"/>
            <p:cNvSpPr/>
            <p:nvPr/>
          </p:nvSpPr>
          <p:spPr>
            <a:xfrm>
              <a:off x="855433" y="5559744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7"/>
            <p:cNvSpPr/>
            <p:nvPr/>
          </p:nvSpPr>
          <p:spPr>
            <a:xfrm>
              <a:off x="1082622" y="5559743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7"/>
            <p:cNvSpPr/>
            <p:nvPr/>
          </p:nvSpPr>
          <p:spPr>
            <a:xfrm>
              <a:off x="1309810" y="5559742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7"/>
            <p:cNvSpPr/>
            <p:nvPr/>
          </p:nvSpPr>
          <p:spPr>
            <a:xfrm>
              <a:off x="1536998" y="5559742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7"/>
            <p:cNvSpPr/>
            <p:nvPr/>
          </p:nvSpPr>
          <p:spPr>
            <a:xfrm>
              <a:off x="1764187" y="5559741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7"/>
            <p:cNvSpPr/>
            <p:nvPr/>
          </p:nvSpPr>
          <p:spPr>
            <a:xfrm>
              <a:off x="1991375" y="5559740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7"/>
            <p:cNvSpPr/>
            <p:nvPr/>
          </p:nvSpPr>
          <p:spPr>
            <a:xfrm>
              <a:off x="855433" y="5802225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7"/>
            <p:cNvSpPr/>
            <p:nvPr/>
          </p:nvSpPr>
          <p:spPr>
            <a:xfrm>
              <a:off x="1082622" y="5802224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7"/>
            <p:cNvSpPr/>
            <p:nvPr/>
          </p:nvSpPr>
          <p:spPr>
            <a:xfrm>
              <a:off x="1309810" y="5802223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7"/>
            <p:cNvSpPr/>
            <p:nvPr/>
          </p:nvSpPr>
          <p:spPr>
            <a:xfrm>
              <a:off x="1536998" y="5802223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7"/>
            <p:cNvSpPr/>
            <p:nvPr/>
          </p:nvSpPr>
          <p:spPr>
            <a:xfrm>
              <a:off x="1764187" y="5802222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1991375" y="5802221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7"/>
            <p:cNvSpPr/>
            <p:nvPr/>
          </p:nvSpPr>
          <p:spPr>
            <a:xfrm>
              <a:off x="855433" y="6044706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1082622" y="6044705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1309810" y="6044704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7"/>
            <p:cNvSpPr/>
            <p:nvPr/>
          </p:nvSpPr>
          <p:spPr>
            <a:xfrm>
              <a:off x="1536998" y="6044704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1764187" y="6044703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7"/>
            <p:cNvSpPr/>
            <p:nvPr/>
          </p:nvSpPr>
          <p:spPr>
            <a:xfrm>
              <a:off x="1991375" y="6044702"/>
              <a:ext cx="88900" cy="889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" name="Google Shape;102;p1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8411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2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/>
          <p:nvPr/>
        </p:nvSpPr>
        <p:spPr>
          <a:xfrm>
            <a:off x="6257925" y="0"/>
            <a:ext cx="2886075" cy="5143500"/>
          </a:xfrm>
          <a:prstGeom prst="rect">
            <a:avLst/>
          </a:prstGeom>
          <a:solidFill>
            <a:srgbClr val="064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30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30"/>
          <p:cNvSpPr/>
          <p:nvPr/>
        </p:nvSpPr>
        <p:spPr>
          <a:xfrm>
            <a:off x="0" y="3448203"/>
            <a:ext cx="1761964" cy="16952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Slide">
  <p:cSld name="29_Title Slid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4" name="Google Shape;174;p31"/>
          <p:cNvCxnSpPr/>
          <p:nvPr/>
        </p:nvCxnSpPr>
        <p:spPr>
          <a:xfrm>
            <a:off x="0" y="4173058"/>
            <a:ext cx="995776" cy="0"/>
          </a:xfrm>
          <a:prstGeom prst="straightConnector1">
            <a:avLst/>
          </a:prstGeom>
          <a:noFill/>
          <a:ln w="41275" cap="flat" cmpd="sng">
            <a:solidFill>
              <a:srgbClr val="F3A95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5" name="Google Shape;175;p31"/>
          <p:cNvCxnSpPr/>
          <p:nvPr/>
        </p:nvCxnSpPr>
        <p:spPr>
          <a:xfrm>
            <a:off x="8148224" y="2489581"/>
            <a:ext cx="995776" cy="0"/>
          </a:xfrm>
          <a:prstGeom prst="straightConnector1">
            <a:avLst/>
          </a:prstGeom>
          <a:noFill/>
          <a:ln w="41275" cap="flat" cmpd="sng">
            <a:solidFill>
              <a:srgbClr val="F3A95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6" name="Google Shape;176;p31"/>
          <p:cNvSpPr/>
          <p:nvPr/>
        </p:nvSpPr>
        <p:spPr>
          <a:xfrm>
            <a:off x="7481455" y="0"/>
            <a:ext cx="1662545" cy="477729"/>
          </a:xfrm>
          <a:prstGeom prst="rect">
            <a:avLst/>
          </a:prstGeom>
          <a:solidFill>
            <a:srgbClr val="F3A95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">
  <p:cSld name="34_Title Slid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9" name="Google Shape;179;p32"/>
          <p:cNvSpPr/>
          <p:nvPr/>
        </p:nvSpPr>
        <p:spPr>
          <a:xfrm>
            <a:off x="0" y="0"/>
            <a:ext cx="4484915" cy="5143500"/>
          </a:xfrm>
          <a:prstGeom prst="rect">
            <a:avLst/>
          </a:prstGeom>
          <a:solidFill>
            <a:srgbClr val="F2F2F2">
              <a:alpha val="63921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google.com/machine-learning/practica/image-classificati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</a:t>
            </a:fld>
            <a:endParaRPr sz="1100">
              <a:solidFill>
                <a:schemeClr val="lt1"/>
              </a:solidFill>
            </a:endParaRPr>
          </a:p>
        </p:txBody>
      </p:sp>
      <p:pic>
        <p:nvPicPr>
          <p:cNvPr id="185" name="Google Shape;185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2" b="78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3"/>
          <p:cNvSpPr/>
          <p:nvPr/>
        </p:nvSpPr>
        <p:spPr>
          <a:xfrm>
            <a:off x="-1" y="0"/>
            <a:ext cx="9144000" cy="5143499"/>
          </a:xfrm>
          <a:prstGeom prst="rect">
            <a:avLst/>
          </a:prstGeom>
          <a:solidFill>
            <a:srgbClr val="002060">
              <a:alpha val="76862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3"/>
          <p:cNvSpPr txBox="1"/>
          <p:nvPr/>
        </p:nvSpPr>
        <p:spPr>
          <a:xfrm>
            <a:off x="1239044" y="1400661"/>
            <a:ext cx="6412534" cy="992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Artificial Intelligence and Computer-Related Inventions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33"/>
          <p:cNvSpPr txBox="1"/>
          <p:nvPr/>
        </p:nvSpPr>
        <p:spPr>
          <a:xfrm>
            <a:off x="3267742" y="3781349"/>
            <a:ext cx="2444471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Thomas K. Scherer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November 24, 2023</a:t>
            </a:r>
            <a:endParaRPr sz="1100"/>
          </a:p>
        </p:txBody>
      </p:sp>
      <p:cxnSp>
        <p:nvCxnSpPr>
          <p:cNvPr id="189" name="Google Shape;189;p33"/>
          <p:cNvCxnSpPr/>
          <p:nvPr/>
        </p:nvCxnSpPr>
        <p:spPr>
          <a:xfrm rot="10800000" flipH="1">
            <a:off x="4127897" y="3351010"/>
            <a:ext cx="888206" cy="1789"/>
          </a:xfrm>
          <a:prstGeom prst="straightConnector1">
            <a:avLst/>
          </a:prstGeom>
          <a:noFill/>
          <a:ln w="28575" cap="flat" cmpd="sng">
            <a:solidFill>
              <a:srgbClr val="F3A95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0" name="Google Shape;19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620" y="200607"/>
            <a:ext cx="1129589" cy="49603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3"/>
          <p:cNvSpPr txBox="1"/>
          <p:nvPr/>
        </p:nvSpPr>
        <p:spPr>
          <a:xfrm>
            <a:off x="1239044" y="2865709"/>
            <a:ext cx="641253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Patent Strategy in the U.S.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2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 sz="1100"/>
          </a:p>
        </p:txBody>
      </p:sp>
      <p:pic>
        <p:nvPicPr>
          <p:cNvPr id="447" name="Google Shape;447;p4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6754" b="26753"/>
          <a:stretch/>
        </p:blipFill>
        <p:spPr>
          <a:xfrm>
            <a:off x="0" y="0"/>
            <a:ext cx="9144000" cy="2841172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2"/>
          <p:cNvSpPr/>
          <p:nvPr/>
        </p:nvSpPr>
        <p:spPr>
          <a:xfrm>
            <a:off x="0" y="10744"/>
            <a:ext cx="9144000" cy="2841172"/>
          </a:xfrm>
          <a:prstGeom prst="rect">
            <a:avLst/>
          </a:prstGeom>
          <a:solidFill>
            <a:srgbClr val="002060">
              <a:alpha val="68627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2"/>
          <p:cNvSpPr/>
          <p:nvPr/>
        </p:nvSpPr>
        <p:spPr>
          <a:xfrm>
            <a:off x="464345" y="1666791"/>
            <a:ext cx="2662237" cy="33090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3810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2"/>
          <p:cNvSpPr/>
          <p:nvPr/>
        </p:nvSpPr>
        <p:spPr>
          <a:xfrm>
            <a:off x="3240882" y="1666791"/>
            <a:ext cx="2662237" cy="3308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3810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2"/>
          <p:cNvSpPr/>
          <p:nvPr/>
        </p:nvSpPr>
        <p:spPr>
          <a:xfrm>
            <a:off x="6017419" y="1666791"/>
            <a:ext cx="2662238" cy="3308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3810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42"/>
          <p:cNvSpPr txBox="1"/>
          <p:nvPr/>
        </p:nvSpPr>
        <p:spPr>
          <a:xfrm>
            <a:off x="1944497" y="1036007"/>
            <a:ext cx="525951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AI inventions at the patent offices</a:t>
            </a:r>
            <a:endParaRPr sz="2100" b="1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53" name="Google Shape;453;p42"/>
          <p:cNvCxnSpPr/>
          <p:nvPr/>
        </p:nvCxnSpPr>
        <p:spPr>
          <a:xfrm>
            <a:off x="4270887" y="1530314"/>
            <a:ext cx="602224" cy="0"/>
          </a:xfrm>
          <a:prstGeom prst="straightConnector1">
            <a:avLst/>
          </a:prstGeom>
          <a:noFill/>
          <a:ln w="28575" cap="flat" cmpd="sng">
            <a:solidFill>
              <a:srgbClr val="F3A95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4" name="Google Shape;454;p42"/>
          <p:cNvSpPr txBox="1"/>
          <p:nvPr/>
        </p:nvSpPr>
        <p:spPr>
          <a:xfrm>
            <a:off x="615422" y="2899884"/>
            <a:ext cx="2260261" cy="19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“Inventions that utilize AI, a</a:t>
            </a:r>
            <a:r>
              <a:rPr lang="en-US" sz="900" b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</a:t>
            </a:r>
            <a:r>
              <a:rPr lang="en" sz="900" b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well as inventions that are developed by AI, have commonly been referred to as “AI inventions.”</a:t>
            </a:r>
            <a:endParaRPr sz="1100" dirty="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“Request for Comments on Patenting Artificial Intelligence Inventions,” published in 84 Fed. Reg. 44889 (Aug. 27, 2019) </a:t>
            </a:r>
            <a:endParaRPr sz="1100" dirty="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7F7F7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5" name="Google Shape;455;p42"/>
          <p:cNvSpPr txBox="1"/>
          <p:nvPr/>
        </p:nvSpPr>
        <p:spPr>
          <a:xfrm>
            <a:off x="799772" y="2661516"/>
            <a:ext cx="18915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USPTO</a:t>
            </a:r>
            <a:endParaRPr sz="14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6" name="Google Shape;456;p42"/>
          <p:cNvSpPr txBox="1"/>
          <p:nvPr/>
        </p:nvSpPr>
        <p:spPr>
          <a:xfrm>
            <a:off x="3459201" y="2908162"/>
            <a:ext cx="2347385" cy="2004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Invention patent applications involving artificial intelligence, “Internet+”, big data, and block chain usually contain features of rules and methods for mental activities such as algorithms or business rules and methods.”</a:t>
            </a:r>
            <a:endParaRPr sz="11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“Announcement of Revisions of Patent Examination Guidelines (No. 343)” (December 31, 2019) </a:t>
            </a:r>
            <a:endParaRPr sz="11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100"/>
          </a:p>
        </p:txBody>
      </p:sp>
      <p:sp>
        <p:nvSpPr>
          <p:cNvPr id="457" name="Google Shape;457;p42"/>
          <p:cNvSpPr txBox="1"/>
          <p:nvPr/>
        </p:nvSpPr>
        <p:spPr>
          <a:xfrm>
            <a:off x="3626218" y="2712586"/>
            <a:ext cx="18915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CNIPA</a:t>
            </a:r>
            <a:endParaRPr sz="14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8" name="Google Shape;458;p42"/>
          <p:cNvSpPr txBox="1"/>
          <p:nvPr/>
        </p:nvSpPr>
        <p:spPr>
          <a:xfrm>
            <a:off x="6257320" y="2939115"/>
            <a:ext cx="2415612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“Three categories of AI inventions:</a:t>
            </a:r>
            <a:endParaRPr sz="1100" dirty="0"/>
          </a:p>
        </p:txBody>
      </p:sp>
      <p:sp>
        <p:nvSpPr>
          <p:cNvPr id="459" name="Google Shape;459;p42"/>
          <p:cNvSpPr txBox="1"/>
          <p:nvPr/>
        </p:nvSpPr>
        <p:spPr>
          <a:xfrm>
            <a:off x="6402531" y="2654389"/>
            <a:ext cx="18915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EPO</a:t>
            </a:r>
            <a:endParaRPr sz="14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60" name="Google Shape;460;p42"/>
          <p:cNvGrpSpPr/>
          <p:nvPr/>
        </p:nvGrpSpPr>
        <p:grpSpPr>
          <a:xfrm rot="5400000">
            <a:off x="7805623" y="759107"/>
            <a:ext cx="918632" cy="612260"/>
            <a:chOff x="855433" y="5317259"/>
            <a:chExt cx="1224842" cy="816347"/>
          </a:xfrm>
        </p:grpSpPr>
        <p:sp>
          <p:nvSpPr>
            <p:cNvPr id="461" name="Google Shape;461;p42"/>
            <p:cNvSpPr/>
            <p:nvPr/>
          </p:nvSpPr>
          <p:spPr>
            <a:xfrm>
              <a:off x="855433" y="5317263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42"/>
            <p:cNvSpPr/>
            <p:nvPr/>
          </p:nvSpPr>
          <p:spPr>
            <a:xfrm>
              <a:off x="1082622" y="5317262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42"/>
            <p:cNvSpPr/>
            <p:nvPr/>
          </p:nvSpPr>
          <p:spPr>
            <a:xfrm>
              <a:off x="1309810" y="5317261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42"/>
            <p:cNvSpPr/>
            <p:nvPr/>
          </p:nvSpPr>
          <p:spPr>
            <a:xfrm>
              <a:off x="1536998" y="5317261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42"/>
            <p:cNvSpPr/>
            <p:nvPr/>
          </p:nvSpPr>
          <p:spPr>
            <a:xfrm>
              <a:off x="1764187" y="5317260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42"/>
            <p:cNvSpPr/>
            <p:nvPr/>
          </p:nvSpPr>
          <p:spPr>
            <a:xfrm>
              <a:off x="1991375" y="5317259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42"/>
            <p:cNvSpPr/>
            <p:nvPr/>
          </p:nvSpPr>
          <p:spPr>
            <a:xfrm>
              <a:off x="855433" y="5559744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42"/>
            <p:cNvSpPr/>
            <p:nvPr/>
          </p:nvSpPr>
          <p:spPr>
            <a:xfrm>
              <a:off x="1082622" y="5559743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42"/>
            <p:cNvSpPr/>
            <p:nvPr/>
          </p:nvSpPr>
          <p:spPr>
            <a:xfrm>
              <a:off x="1309810" y="5559742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42"/>
            <p:cNvSpPr/>
            <p:nvPr/>
          </p:nvSpPr>
          <p:spPr>
            <a:xfrm>
              <a:off x="1536998" y="5559742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42"/>
            <p:cNvSpPr/>
            <p:nvPr/>
          </p:nvSpPr>
          <p:spPr>
            <a:xfrm>
              <a:off x="1764187" y="5559741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42"/>
            <p:cNvSpPr/>
            <p:nvPr/>
          </p:nvSpPr>
          <p:spPr>
            <a:xfrm>
              <a:off x="1991375" y="5559740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42"/>
            <p:cNvSpPr/>
            <p:nvPr/>
          </p:nvSpPr>
          <p:spPr>
            <a:xfrm>
              <a:off x="855433" y="5802225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42"/>
            <p:cNvSpPr/>
            <p:nvPr/>
          </p:nvSpPr>
          <p:spPr>
            <a:xfrm>
              <a:off x="1082622" y="5802224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42"/>
            <p:cNvSpPr/>
            <p:nvPr/>
          </p:nvSpPr>
          <p:spPr>
            <a:xfrm>
              <a:off x="1309810" y="5802223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42"/>
            <p:cNvSpPr/>
            <p:nvPr/>
          </p:nvSpPr>
          <p:spPr>
            <a:xfrm>
              <a:off x="1536998" y="5802223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42"/>
            <p:cNvSpPr/>
            <p:nvPr/>
          </p:nvSpPr>
          <p:spPr>
            <a:xfrm>
              <a:off x="1764187" y="5802222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42"/>
            <p:cNvSpPr/>
            <p:nvPr/>
          </p:nvSpPr>
          <p:spPr>
            <a:xfrm>
              <a:off x="1991375" y="5802221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42"/>
            <p:cNvSpPr/>
            <p:nvPr/>
          </p:nvSpPr>
          <p:spPr>
            <a:xfrm>
              <a:off x="855433" y="6044706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42"/>
            <p:cNvSpPr/>
            <p:nvPr/>
          </p:nvSpPr>
          <p:spPr>
            <a:xfrm>
              <a:off x="1082622" y="6044705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42"/>
            <p:cNvSpPr/>
            <p:nvPr/>
          </p:nvSpPr>
          <p:spPr>
            <a:xfrm>
              <a:off x="1309810" y="6044704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42"/>
            <p:cNvSpPr/>
            <p:nvPr/>
          </p:nvSpPr>
          <p:spPr>
            <a:xfrm>
              <a:off x="1536998" y="6044704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42"/>
            <p:cNvSpPr/>
            <p:nvPr/>
          </p:nvSpPr>
          <p:spPr>
            <a:xfrm>
              <a:off x="1764187" y="6044703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42"/>
            <p:cNvSpPr/>
            <p:nvPr/>
          </p:nvSpPr>
          <p:spPr>
            <a:xfrm>
              <a:off x="1991375" y="6044702"/>
              <a:ext cx="88900" cy="88900"/>
            </a:xfrm>
            <a:prstGeom prst="ellipse">
              <a:avLst/>
            </a:prstGeom>
            <a:solidFill>
              <a:schemeClr val="lt1">
                <a:alpha val="36862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5" name="Google Shape;48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3516" y="1974612"/>
            <a:ext cx="1166422" cy="59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9715" y="1775315"/>
            <a:ext cx="1406357" cy="95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43734" y="2006670"/>
            <a:ext cx="1199116" cy="531608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2"/>
          <p:cNvSpPr txBox="1"/>
          <p:nvPr/>
        </p:nvSpPr>
        <p:spPr>
          <a:xfrm>
            <a:off x="5978313" y="3146864"/>
            <a:ext cx="2615647" cy="159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3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human-made inventions using AI for the verification of the outcome</a:t>
            </a:r>
            <a:endParaRPr sz="1100" b="1" dirty="0"/>
          </a:p>
          <a:p>
            <a:pPr marL="342900" marR="0" lvl="3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inventions in which a human identifies a problem and uses AI to find a solution</a:t>
            </a:r>
            <a:endParaRPr sz="1100" b="1" dirty="0"/>
          </a:p>
          <a:p>
            <a:pPr marL="342900" marR="0" lvl="3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AI-made inventions, in which AI identifies a problem and proposes a solution without human intervention.”</a:t>
            </a:r>
          </a:p>
          <a:p>
            <a:pPr marL="342900" marR="0" lvl="3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" sz="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https://www.epo.org/news-events/in-focus/ict/artificial-intelligence.html</a:t>
            </a:r>
            <a:endParaRPr sz="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 sz="1100"/>
          </a:p>
        </p:txBody>
      </p:sp>
      <p:sp>
        <p:nvSpPr>
          <p:cNvPr id="303" name="Google Shape;303;p38"/>
          <p:cNvSpPr/>
          <p:nvPr/>
        </p:nvSpPr>
        <p:spPr>
          <a:xfrm>
            <a:off x="-1" y="0"/>
            <a:ext cx="3719945" cy="5143500"/>
          </a:xfrm>
          <a:prstGeom prst="rect">
            <a:avLst/>
          </a:prstGeom>
          <a:solidFill>
            <a:srgbClr val="002060">
              <a:alpha val="85882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8"/>
          <p:cNvSpPr txBox="1"/>
          <p:nvPr/>
        </p:nvSpPr>
        <p:spPr>
          <a:xfrm>
            <a:off x="595320" y="921280"/>
            <a:ext cx="2892447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AI and Patents - Issues</a:t>
            </a:r>
            <a:endParaRPr sz="1100" dirty="0"/>
          </a:p>
        </p:txBody>
      </p:sp>
      <p:sp>
        <p:nvSpPr>
          <p:cNvPr id="305" name="Google Shape;305;p38"/>
          <p:cNvSpPr txBox="1"/>
          <p:nvPr/>
        </p:nvSpPr>
        <p:spPr>
          <a:xfrm>
            <a:off x="595320" y="2405689"/>
            <a:ext cx="2381318" cy="122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considerations will affect how each Patent Office addresses AI-related inventions </a:t>
            </a:r>
            <a:endParaRPr sz="1100" dirty="0"/>
          </a:p>
        </p:txBody>
      </p:sp>
      <p:grpSp>
        <p:nvGrpSpPr>
          <p:cNvPr id="306" name="Google Shape;306;p38"/>
          <p:cNvGrpSpPr/>
          <p:nvPr/>
        </p:nvGrpSpPr>
        <p:grpSpPr>
          <a:xfrm>
            <a:off x="1656242" y="4635272"/>
            <a:ext cx="407458" cy="66676"/>
            <a:chOff x="5749925" y="4781548"/>
            <a:chExt cx="523875" cy="85727"/>
          </a:xfrm>
        </p:grpSpPr>
        <p:sp>
          <p:nvSpPr>
            <p:cNvPr id="307" name="Google Shape;307;p38"/>
            <p:cNvSpPr/>
            <p:nvPr/>
          </p:nvSpPr>
          <p:spPr>
            <a:xfrm>
              <a:off x="5749925" y="4781550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38"/>
            <p:cNvSpPr/>
            <p:nvPr/>
          </p:nvSpPr>
          <p:spPr>
            <a:xfrm>
              <a:off x="5969000" y="4781549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38"/>
            <p:cNvSpPr/>
            <p:nvPr/>
          </p:nvSpPr>
          <p:spPr>
            <a:xfrm>
              <a:off x="6188075" y="4781548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38"/>
          <p:cNvGrpSpPr/>
          <p:nvPr/>
        </p:nvGrpSpPr>
        <p:grpSpPr>
          <a:xfrm rot="10800000">
            <a:off x="3487769" y="2352459"/>
            <a:ext cx="438581" cy="438581"/>
            <a:chOff x="7205122" y="4469260"/>
            <a:chExt cx="584775" cy="584775"/>
          </a:xfrm>
        </p:grpSpPr>
        <p:sp>
          <p:nvSpPr>
            <p:cNvPr id="311" name="Google Shape;311;p38"/>
            <p:cNvSpPr/>
            <p:nvPr/>
          </p:nvSpPr>
          <p:spPr>
            <a:xfrm flipH="1">
              <a:off x="7205122" y="4469260"/>
              <a:ext cx="584775" cy="584775"/>
            </a:xfrm>
            <a:prstGeom prst="roundRect">
              <a:avLst>
                <a:gd name="adj" fmla="val 16667"/>
              </a:avLst>
            </a:prstGeom>
            <a:solidFill>
              <a:srgbClr val="F3A95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8"/>
            <p:cNvSpPr/>
            <p:nvPr/>
          </p:nvSpPr>
          <p:spPr>
            <a:xfrm rot="10800000" flipH="1">
              <a:off x="7403018" y="4645007"/>
              <a:ext cx="153454" cy="233279"/>
            </a:xfrm>
            <a:custGeom>
              <a:avLst/>
              <a:gdLst/>
              <a:ahLst/>
              <a:cxnLst/>
              <a:rect l="l" t="t" r="r" b="b"/>
              <a:pathLst>
                <a:path w="676320" h="1028135" extrusionOk="0">
                  <a:moveTo>
                    <a:pt x="514068" y="0"/>
                  </a:moveTo>
                  <a:lnTo>
                    <a:pt x="0" y="514067"/>
                  </a:lnTo>
                  <a:lnTo>
                    <a:pt x="514068" y="1028136"/>
                  </a:lnTo>
                  <a:lnTo>
                    <a:pt x="676321" y="865883"/>
                  </a:lnTo>
                  <a:lnTo>
                    <a:pt x="324505" y="514067"/>
                  </a:lnTo>
                  <a:lnTo>
                    <a:pt x="676321" y="1622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38"/>
          <p:cNvGrpSpPr/>
          <p:nvPr/>
        </p:nvGrpSpPr>
        <p:grpSpPr>
          <a:xfrm rot="5400000">
            <a:off x="7528077" y="1035733"/>
            <a:ext cx="918632" cy="612260"/>
            <a:chOff x="855433" y="5317259"/>
            <a:chExt cx="1224842" cy="816347"/>
          </a:xfrm>
        </p:grpSpPr>
        <p:sp>
          <p:nvSpPr>
            <p:cNvPr id="314" name="Google Shape;314;p38"/>
            <p:cNvSpPr/>
            <p:nvPr/>
          </p:nvSpPr>
          <p:spPr>
            <a:xfrm>
              <a:off x="855433" y="531726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38"/>
            <p:cNvSpPr/>
            <p:nvPr/>
          </p:nvSpPr>
          <p:spPr>
            <a:xfrm>
              <a:off x="1082622" y="531726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38"/>
            <p:cNvSpPr/>
            <p:nvPr/>
          </p:nvSpPr>
          <p:spPr>
            <a:xfrm>
              <a:off x="1309810" y="531726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38"/>
            <p:cNvSpPr/>
            <p:nvPr/>
          </p:nvSpPr>
          <p:spPr>
            <a:xfrm>
              <a:off x="1536998" y="531726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38"/>
            <p:cNvSpPr/>
            <p:nvPr/>
          </p:nvSpPr>
          <p:spPr>
            <a:xfrm>
              <a:off x="1764187" y="5317260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38"/>
            <p:cNvSpPr/>
            <p:nvPr/>
          </p:nvSpPr>
          <p:spPr>
            <a:xfrm>
              <a:off x="1991375" y="5317259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855433" y="555974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38"/>
            <p:cNvSpPr/>
            <p:nvPr/>
          </p:nvSpPr>
          <p:spPr>
            <a:xfrm>
              <a:off x="1082622" y="555974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38"/>
            <p:cNvSpPr/>
            <p:nvPr/>
          </p:nvSpPr>
          <p:spPr>
            <a:xfrm>
              <a:off x="1309810" y="555974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8"/>
            <p:cNvSpPr/>
            <p:nvPr/>
          </p:nvSpPr>
          <p:spPr>
            <a:xfrm>
              <a:off x="1536998" y="555974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38"/>
            <p:cNvSpPr/>
            <p:nvPr/>
          </p:nvSpPr>
          <p:spPr>
            <a:xfrm>
              <a:off x="1764187" y="555974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38"/>
            <p:cNvSpPr/>
            <p:nvPr/>
          </p:nvSpPr>
          <p:spPr>
            <a:xfrm>
              <a:off x="1991375" y="5559740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38"/>
            <p:cNvSpPr/>
            <p:nvPr/>
          </p:nvSpPr>
          <p:spPr>
            <a:xfrm>
              <a:off x="855433" y="5802225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38"/>
            <p:cNvSpPr/>
            <p:nvPr/>
          </p:nvSpPr>
          <p:spPr>
            <a:xfrm>
              <a:off x="1082622" y="580222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1309810" y="580222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38"/>
            <p:cNvSpPr/>
            <p:nvPr/>
          </p:nvSpPr>
          <p:spPr>
            <a:xfrm>
              <a:off x="1536998" y="580222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38"/>
            <p:cNvSpPr/>
            <p:nvPr/>
          </p:nvSpPr>
          <p:spPr>
            <a:xfrm>
              <a:off x="1764187" y="580222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38"/>
            <p:cNvSpPr/>
            <p:nvPr/>
          </p:nvSpPr>
          <p:spPr>
            <a:xfrm>
              <a:off x="1991375" y="580222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38"/>
            <p:cNvSpPr/>
            <p:nvPr/>
          </p:nvSpPr>
          <p:spPr>
            <a:xfrm>
              <a:off x="855433" y="6044706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38"/>
            <p:cNvSpPr/>
            <p:nvPr/>
          </p:nvSpPr>
          <p:spPr>
            <a:xfrm>
              <a:off x="1082622" y="6044705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38"/>
            <p:cNvSpPr/>
            <p:nvPr/>
          </p:nvSpPr>
          <p:spPr>
            <a:xfrm>
              <a:off x="1309810" y="604470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38"/>
            <p:cNvSpPr/>
            <p:nvPr/>
          </p:nvSpPr>
          <p:spPr>
            <a:xfrm>
              <a:off x="1536998" y="604470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38"/>
            <p:cNvSpPr/>
            <p:nvPr/>
          </p:nvSpPr>
          <p:spPr>
            <a:xfrm>
              <a:off x="1764187" y="604470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38"/>
            <p:cNvSpPr/>
            <p:nvPr/>
          </p:nvSpPr>
          <p:spPr>
            <a:xfrm>
              <a:off x="1991375" y="604470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38"/>
          <p:cNvSpPr txBox="1"/>
          <p:nvPr/>
        </p:nvSpPr>
        <p:spPr>
          <a:xfrm>
            <a:off x="3976680" y="2994979"/>
            <a:ext cx="4572000" cy="179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" sz="1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</a:t>
            </a:r>
            <a:r>
              <a:rPr lang="en-US" sz="1400" b="1" dirty="0" err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erminology</a:t>
            </a:r>
            <a:r>
              <a:rPr lang="en-US" sz="1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- Each Patent Office needs to define what it means to be an “AI-related invention”</a:t>
            </a: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-US" b="1" dirty="0">
                <a:solidFill>
                  <a:schemeClr val="dk1"/>
                </a:solidFill>
                <a:latin typeface="Montserrat SemiBold"/>
                <a:sym typeface="Montserrat SemiBold"/>
              </a:rPr>
              <a:t>Collaboration - Each Patent Office needs to work together to create a common understanding with respect to AI</a:t>
            </a:r>
            <a:endParaRPr sz="1100"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-US" sz="1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Patentability</a:t>
            </a:r>
            <a:r>
              <a:rPr lang="en" sz="1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- </a:t>
            </a:r>
            <a:r>
              <a:rPr lang="en-US" sz="1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Only then, the Patent Offices can work to address substantive issues</a:t>
            </a:r>
            <a:endParaRPr sz="1100" dirty="0"/>
          </a:p>
        </p:txBody>
      </p:sp>
      <p:pic>
        <p:nvPicPr>
          <p:cNvPr id="40" name="Picture 2" descr="15430675_m">
            <a:extLst>
              <a:ext uri="{FF2B5EF4-FFF2-40B4-BE49-F238E27FC236}">
                <a16:creationId xmlns:a16="http://schemas.microsoft.com/office/drawing/2014/main" id="{1EA68284-89A9-4E22-AC23-093B67A78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77" y="160817"/>
            <a:ext cx="3719945" cy="278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293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 sz="1100"/>
          </a:p>
        </p:txBody>
      </p:sp>
      <p:sp>
        <p:nvSpPr>
          <p:cNvPr id="303" name="Google Shape;303;p38"/>
          <p:cNvSpPr/>
          <p:nvPr/>
        </p:nvSpPr>
        <p:spPr>
          <a:xfrm>
            <a:off x="-1" y="0"/>
            <a:ext cx="3719945" cy="5143500"/>
          </a:xfrm>
          <a:prstGeom prst="rect">
            <a:avLst/>
          </a:prstGeom>
          <a:solidFill>
            <a:srgbClr val="002060">
              <a:alpha val="85882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8"/>
          <p:cNvSpPr txBox="1"/>
          <p:nvPr/>
        </p:nvSpPr>
        <p:spPr>
          <a:xfrm>
            <a:off x="595320" y="921280"/>
            <a:ext cx="2892447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AI and Patents - Strategies</a:t>
            </a:r>
            <a:endParaRPr sz="1100" dirty="0"/>
          </a:p>
        </p:txBody>
      </p:sp>
      <p:sp>
        <p:nvSpPr>
          <p:cNvPr id="305" name="Google Shape;305;p38"/>
          <p:cNvSpPr txBox="1"/>
          <p:nvPr/>
        </p:nvSpPr>
        <p:spPr>
          <a:xfrm>
            <a:off x="595320" y="2405689"/>
            <a:ext cx="2381318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specifically can we do to facilitate patenting AI-related inventions in the U.S.</a:t>
            </a:r>
            <a:endParaRPr sz="1100" dirty="0"/>
          </a:p>
        </p:txBody>
      </p:sp>
      <p:grpSp>
        <p:nvGrpSpPr>
          <p:cNvPr id="306" name="Google Shape;306;p38"/>
          <p:cNvGrpSpPr/>
          <p:nvPr/>
        </p:nvGrpSpPr>
        <p:grpSpPr>
          <a:xfrm>
            <a:off x="1656242" y="4635272"/>
            <a:ext cx="407458" cy="66676"/>
            <a:chOff x="5749925" y="4781548"/>
            <a:chExt cx="523875" cy="85727"/>
          </a:xfrm>
        </p:grpSpPr>
        <p:sp>
          <p:nvSpPr>
            <p:cNvPr id="307" name="Google Shape;307;p38"/>
            <p:cNvSpPr/>
            <p:nvPr/>
          </p:nvSpPr>
          <p:spPr>
            <a:xfrm>
              <a:off x="5749925" y="4781550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38"/>
            <p:cNvSpPr/>
            <p:nvPr/>
          </p:nvSpPr>
          <p:spPr>
            <a:xfrm>
              <a:off x="5969000" y="4781549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38"/>
            <p:cNvSpPr/>
            <p:nvPr/>
          </p:nvSpPr>
          <p:spPr>
            <a:xfrm>
              <a:off x="6188075" y="4781548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38"/>
          <p:cNvGrpSpPr/>
          <p:nvPr/>
        </p:nvGrpSpPr>
        <p:grpSpPr>
          <a:xfrm rot="10800000">
            <a:off x="3487769" y="2352459"/>
            <a:ext cx="438581" cy="438581"/>
            <a:chOff x="7205122" y="4469260"/>
            <a:chExt cx="584775" cy="584775"/>
          </a:xfrm>
        </p:grpSpPr>
        <p:sp>
          <p:nvSpPr>
            <p:cNvPr id="311" name="Google Shape;311;p38"/>
            <p:cNvSpPr/>
            <p:nvPr/>
          </p:nvSpPr>
          <p:spPr>
            <a:xfrm flipH="1">
              <a:off x="7205122" y="4469260"/>
              <a:ext cx="584775" cy="584775"/>
            </a:xfrm>
            <a:prstGeom prst="roundRect">
              <a:avLst>
                <a:gd name="adj" fmla="val 16667"/>
              </a:avLst>
            </a:prstGeom>
            <a:solidFill>
              <a:srgbClr val="F3A95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8"/>
            <p:cNvSpPr/>
            <p:nvPr/>
          </p:nvSpPr>
          <p:spPr>
            <a:xfrm rot="10800000" flipH="1">
              <a:off x="7403018" y="4645007"/>
              <a:ext cx="153454" cy="233279"/>
            </a:xfrm>
            <a:custGeom>
              <a:avLst/>
              <a:gdLst/>
              <a:ahLst/>
              <a:cxnLst/>
              <a:rect l="l" t="t" r="r" b="b"/>
              <a:pathLst>
                <a:path w="676320" h="1028135" extrusionOk="0">
                  <a:moveTo>
                    <a:pt x="514068" y="0"/>
                  </a:moveTo>
                  <a:lnTo>
                    <a:pt x="0" y="514067"/>
                  </a:lnTo>
                  <a:lnTo>
                    <a:pt x="514068" y="1028136"/>
                  </a:lnTo>
                  <a:lnTo>
                    <a:pt x="676321" y="865883"/>
                  </a:lnTo>
                  <a:lnTo>
                    <a:pt x="324505" y="514067"/>
                  </a:lnTo>
                  <a:lnTo>
                    <a:pt x="676321" y="1622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38"/>
          <p:cNvGrpSpPr/>
          <p:nvPr/>
        </p:nvGrpSpPr>
        <p:grpSpPr>
          <a:xfrm rot="5400000">
            <a:off x="7528077" y="1055904"/>
            <a:ext cx="918632" cy="612260"/>
            <a:chOff x="855433" y="5317259"/>
            <a:chExt cx="1224842" cy="816347"/>
          </a:xfrm>
        </p:grpSpPr>
        <p:sp>
          <p:nvSpPr>
            <p:cNvPr id="314" name="Google Shape;314;p38"/>
            <p:cNvSpPr/>
            <p:nvPr/>
          </p:nvSpPr>
          <p:spPr>
            <a:xfrm>
              <a:off x="855433" y="531726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38"/>
            <p:cNvSpPr/>
            <p:nvPr/>
          </p:nvSpPr>
          <p:spPr>
            <a:xfrm>
              <a:off x="1082622" y="531726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38"/>
            <p:cNvSpPr/>
            <p:nvPr/>
          </p:nvSpPr>
          <p:spPr>
            <a:xfrm>
              <a:off x="1309810" y="531726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38"/>
            <p:cNvSpPr/>
            <p:nvPr/>
          </p:nvSpPr>
          <p:spPr>
            <a:xfrm>
              <a:off x="1536998" y="531726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38"/>
            <p:cNvSpPr/>
            <p:nvPr/>
          </p:nvSpPr>
          <p:spPr>
            <a:xfrm>
              <a:off x="1764187" y="5317260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38"/>
            <p:cNvSpPr/>
            <p:nvPr/>
          </p:nvSpPr>
          <p:spPr>
            <a:xfrm>
              <a:off x="1991375" y="5317259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855433" y="555974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38"/>
            <p:cNvSpPr/>
            <p:nvPr/>
          </p:nvSpPr>
          <p:spPr>
            <a:xfrm>
              <a:off x="1082622" y="555974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38"/>
            <p:cNvSpPr/>
            <p:nvPr/>
          </p:nvSpPr>
          <p:spPr>
            <a:xfrm>
              <a:off x="1309810" y="555974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8"/>
            <p:cNvSpPr/>
            <p:nvPr/>
          </p:nvSpPr>
          <p:spPr>
            <a:xfrm>
              <a:off x="1536998" y="555974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38"/>
            <p:cNvSpPr/>
            <p:nvPr/>
          </p:nvSpPr>
          <p:spPr>
            <a:xfrm>
              <a:off x="1764187" y="555974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38"/>
            <p:cNvSpPr/>
            <p:nvPr/>
          </p:nvSpPr>
          <p:spPr>
            <a:xfrm>
              <a:off x="1991375" y="5559740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38"/>
            <p:cNvSpPr/>
            <p:nvPr/>
          </p:nvSpPr>
          <p:spPr>
            <a:xfrm>
              <a:off x="855433" y="5802225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38"/>
            <p:cNvSpPr/>
            <p:nvPr/>
          </p:nvSpPr>
          <p:spPr>
            <a:xfrm>
              <a:off x="1082622" y="580222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1309810" y="580222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38"/>
            <p:cNvSpPr/>
            <p:nvPr/>
          </p:nvSpPr>
          <p:spPr>
            <a:xfrm>
              <a:off x="1536998" y="580222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38"/>
            <p:cNvSpPr/>
            <p:nvPr/>
          </p:nvSpPr>
          <p:spPr>
            <a:xfrm>
              <a:off x="1764187" y="580222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38"/>
            <p:cNvSpPr/>
            <p:nvPr/>
          </p:nvSpPr>
          <p:spPr>
            <a:xfrm>
              <a:off x="1991375" y="580222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38"/>
            <p:cNvSpPr/>
            <p:nvPr/>
          </p:nvSpPr>
          <p:spPr>
            <a:xfrm>
              <a:off x="855433" y="6044706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38"/>
            <p:cNvSpPr/>
            <p:nvPr/>
          </p:nvSpPr>
          <p:spPr>
            <a:xfrm>
              <a:off x="1082622" y="6044705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38"/>
            <p:cNvSpPr/>
            <p:nvPr/>
          </p:nvSpPr>
          <p:spPr>
            <a:xfrm>
              <a:off x="1309810" y="604470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38"/>
            <p:cNvSpPr/>
            <p:nvPr/>
          </p:nvSpPr>
          <p:spPr>
            <a:xfrm>
              <a:off x="1536998" y="604470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38"/>
            <p:cNvSpPr/>
            <p:nvPr/>
          </p:nvSpPr>
          <p:spPr>
            <a:xfrm>
              <a:off x="1764187" y="604470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38"/>
            <p:cNvSpPr/>
            <p:nvPr/>
          </p:nvSpPr>
          <p:spPr>
            <a:xfrm>
              <a:off x="1991375" y="604470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38"/>
          <p:cNvSpPr txBox="1"/>
          <p:nvPr/>
        </p:nvSpPr>
        <p:spPr>
          <a:xfrm>
            <a:off x="3976680" y="2994979"/>
            <a:ext cx="4572000" cy="200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indent="-215900"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-US" b="1" dirty="0">
                <a:solidFill>
                  <a:schemeClr val="dk1"/>
                </a:solidFill>
                <a:latin typeface="Montserrat SemiBold"/>
                <a:sym typeface="Montserrat SemiBold"/>
              </a:rPr>
              <a:t>Focus the Application - Draft AI cases from a viewpoint of involving AI as a tool that is part of the process (i.e., not a co-inventor)</a:t>
            </a:r>
            <a:endParaRPr lang="en-US" sz="1100"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-US" sz="1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Creative Claiming - Any “AI-related invention” can be recited in claims similarly to any other computer-related invention</a:t>
            </a: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-US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Complete</a:t>
            </a:r>
            <a:r>
              <a:rPr lang="en" sz="1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- </a:t>
            </a:r>
            <a:r>
              <a:rPr lang="en-US" sz="1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Include embodiments that may not involve AI assistance so as to support the non-AI aspects of the invention</a:t>
            </a:r>
            <a:endParaRPr sz="1100" dirty="0"/>
          </a:p>
        </p:txBody>
      </p:sp>
      <p:pic>
        <p:nvPicPr>
          <p:cNvPr id="41" name="Picture 40" descr="Vinod Bidwaik : Employee Engagement -VI">
            <a:extLst>
              <a:ext uri="{FF2B5EF4-FFF2-40B4-BE49-F238E27FC236}">
                <a16:creationId xmlns:a16="http://schemas.microsoft.com/office/drawing/2014/main" id="{928CE90F-5738-454D-B0A7-13DC5B673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070" y="140309"/>
            <a:ext cx="2994727" cy="263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09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3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13</a:t>
            </a:fld>
            <a:endParaRPr sz="1100">
              <a:solidFill>
                <a:schemeClr val="lt1"/>
              </a:solidFill>
            </a:endParaRPr>
          </a:p>
        </p:txBody>
      </p:sp>
      <p:pic>
        <p:nvPicPr>
          <p:cNvPr id="494" name="Google Shape;494;p43" descr="穿着黑色衣服的男人&#10;&#10;描述已自动生成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39" b="783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3"/>
          <p:cNvSpPr/>
          <p:nvPr/>
        </p:nvSpPr>
        <p:spPr>
          <a:xfrm>
            <a:off x="0" y="-1"/>
            <a:ext cx="9144000" cy="5143499"/>
          </a:xfrm>
          <a:prstGeom prst="rect">
            <a:avLst/>
          </a:prstGeom>
          <a:solidFill>
            <a:srgbClr val="002060">
              <a:alpha val="76862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43"/>
          <p:cNvSpPr txBox="1"/>
          <p:nvPr/>
        </p:nvSpPr>
        <p:spPr>
          <a:xfrm>
            <a:off x="2892937" y="1786135"/>
            <a:ext cx="3358132" cy="76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sz="4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7" name="Google Shape;497;p43"/>
          <p:cNvSpPr txBox="1"/>
          <p:nvPr/>
        </p:nvSpPr>
        <p:spPr>
          <a:xfrm>
            <a:off x="3495394" y="3002039"/>
            <a:ext cx="2153210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Thomas K. Scherer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Partner</a:t>
            </a:r>
            <a:endParaRPr sz="1100"/>
          </a:p>
        </p:txBody>
      </p:sp>
      <p:cxnSp>
        <p:nvCxnSpPr>
          <p:cNvPr id="498" name="Google Shape;498;p43"/>
          <p:cNvCxnSpPr/>
          <p:nvPr/>
        </p:nvCxnSpPr>
        <p:spPr>
          <a:xfrm rot="10800000" flipH="1">
            <a:off x="4127897" y="2774066"/>
            <a:ext cx="888206" cy="1790"/>
          </a:xfrm>
          <a:prstGeom prst="straightConnector1">
            <a:avLst/>
          </a:prstGeom>
          <a:noFill/>
          <a:ln w="28575" cap="flat" cmpd="sng">
            <a:solidFill>
              <a:srgbClr val="F3A95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99" name="Google Shape;499;p43"/>
          <p:cNvGrpSpPr/>
          <p:nvPr/>
        </p:nvGrpSpPr>
        <p:grpSpPr>
          <a:xfrm rot="5400000">
            <a:off x="695171" y="3799405"/>
            <a:ext cx="918632" cy="612260"/>
            <a:chOff x="855433" y="5317259"/>
            <a:chExt cx="1224842" cy="816347"/>
          </a:xfrm>
        </p:grpSpPr>
        <p:sp>
          <p:nvSpPr>
            <p:cNvPr id="500" name="Google Shape;500;p43"/>
            <p:cNvSpPr/>
            <p:nvPr/>
          </p:nvSpPr>
          <p:spPr>
            <a:xfrm>
              <a:off x="855433" y="5317263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43"/>
            <p:cNvSpPr/>
            <p:nvPr/>
          </p:nvSpPr>
          <p:spPr>
            <a:xfrm>
              <a:off x="1082622" y="5317262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43"/>
            <p:cNvSpPr/>
            <p:nvPr/>
          </p:nvSpPr>
          <p:spPr>
            <a:xfrm>
              <a:off x="1309810" y="5317261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43"/>
            <p:cNvSpPr/>
            <p:nvPr/>
          </p:nvSpPr>
          <p:spPr>
            <a:xfrm>
              <a:off x="1536998" y="5317261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43"/>
            <p:cNvSpPr/>
            <p:nvPr/>
          </p:nvSpPr>
          <p:spPr>
            <a:xfrm>
              <a:off x="1764187" y="5317260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43"/>
            <p:cNvSpPr/>
            <p:nvPr/>
          </p:nvSpPr>
          <p:spPr>
            <a:xfrm>
              <a:off x="1991375" y="5317259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43"/>
            <p:cNvSpPr/>
            <p:nvPr/>
          </p:nvSpPr>
          <p:spPr>
            <a:xfrm>
              <a:off x="855433" y="5559744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43"/>
            <p:cNvSpPr/>
            <p:nvPr/>
          </p:nvSpPr>
          <p:spPr>
            <a:xfrm>
              <a:off x="1082622" y="5559743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43"/>
            <p:cNvSpPr/>
            <p:nvPr/>
          </p:nvSpPr>
          <p:spPr>
            <a:xfrm>
              <a:off x="1309810" y="5559742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43"/>
            <p:cNvSpPr/>
            <p:nvPr/>
          </p:nvSpPr>
          <p:spPr>
            <a:xfrm>
              <a:off x="1536998" y="5559742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43"/>
            <p:cNvSpPr/>
            <p:nvPr/>
          </p:nvSpPr>
          <p:spPr>
            <a:xfrm>
              <a:off x="1764187" y="5559741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43"/>
            <p:cNvSpPr/>
            <p:nvPr/>
          </p:nvSpPr>
          <p:spPr>
            <a:xfrm>
              <a:off x="1991375" y="5559740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43"/>
            <p:cNvSpPr/>
            <p:nvPr/>
          </p:nvSpPr>
          <p:spPr>
            <a:xfrm>
              <a:off x="855433" y="5802225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43"/>
            <p:cNvSpPr/>
            <p:nvPr/>
          </p:nvSpPr>
          <p:spPr>
            <a:xfrm>
              <a:off x="1082622" y="5802224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43"/>
            <p:cNvSpPr/>
            <p:nvPr/>
          </p:nvSpPr>
          <p:spPr>
            <a:xfrm>
              <a:off x="1309810" y="5802223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43"/>
            <p:cNvSpPr/>
            <p:nvPr/>
          </p:nvSpPr>
          <p:spPr>
            <a:xfrm>
              <a:off x="1536998" y="5802223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43"/>
            <p:cNvSpPr/>
            <p:nvPr/>
          </p:nvSpPr>
          <p:spPr>
            <a:xfrm>
              <a:off x="1764187" y="5802222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1991375" y="5802221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855433" y="6044706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1082622" y="6044705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1309810" y="6044704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1536998" y="6044704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1764187" y="6044703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1991375" y="6044702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4" name="Google Shape;524;p43"/>
          <p:cNvGrpSpPr/>
          <p:nvPr/>
        </p:nvGrpSpPr>
        <p:grpSpPr>
          <a:xfrm rot="5400000">
            <a:off x="7221947" y="1009308"/>
            <a:ext cx="918632" cy="612260"/>
            <a:chOff x="855433" y="5317259"/>
            <a:chExt cx="1224842" cy="816347"/>
          </a:xfrm>
        </p:grpSpPr>
        <p:sp>
          <p:nvSpPr>
            <p:cNvPr id="525" name="Google Shape;525;p43"/>
            <p:cNvSpPr/>
            <p:nvPr/>
          </p:nvSpPr>
          <p:spPr>
            <a:xfrm>
              <a:off x="855433" y="5317263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1082622" y="5317262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1309810" y="5317261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1536998" y="5317261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43"/>
            <p:cNvSpPr/>
            <p:nvPr/>
          </p:nvSpPr>
          <p:spPr>
            <a:xfrm>
              <a:off x="1764187" y="5317260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43"/>
            <p:cNvSpPr/>
            <p:nvPr/>
          </p:nvSpPr>
          <p:spPr>
            <a:xfrm>
              <a:off x="1991375" y="5317259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855433" y="5559744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1082622" y="5559743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1309810" y="5559742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1536998" y="5559742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43"/>
            <p:cNvSpPr/>
            <p:nvPr/>
          </p:nvSpPr>
          <p:spPr>
            <a:xfrm>
              <a:off x="1764187" y="5559741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43"/>
            <p:cNvSpPr/>
            <p:nvPr/>
          </p:nvSpPr>
          <p:spPr>
            <a:xfrm>
              <a:off x="1991375" y="5559740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43"/>
            <p:cNvSpPr/>
            <p:nvPr/>
          </p:nvSpPr>
          <p:spPr>
            <a:xfrm>
              <a:off x="855433" y="5802225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43"/>
            <p:cNvSpPr/>
            <p:nvPr/>
          </p:nvSpPr>
          <p:spPr>
            <a:xfrm>
              <a:off x="1082622" y="5802224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43"/>
            <p:cNvSpPr/>
            <p:nvPr/>
          </p:nvSpPr>
          <p:spPr>
            <a:xfrm>
              <a:off x="1309810" y="5802223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43"/>
            <p:cNvSpPr/>
            <p:nvPr/>
          </p:nvSpPr>
          <p:spPr>
            <a:xfrm>
              <a:off x="1536998" y="5802223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43"/>
            <p:cNvSpPr/>
            <p:nvPr/>
          </p:nvSpPr>
          <p:spPr>
            <a:xfrm>
              <a:off x="1764187" y="5802222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43"/>
            <p:cNvSpPr/>
            <p:nvPr/>
          </p:nvSpPr>
          <p:spPr>
            <a:xfrm>
              <a:off x="1991375" y="5802221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43"/>
            <p:cNvSpPr/>
            <p:nvPr/>
          </p:nvSpPr>
          <p:spPr>
            <a:xfrm>
              <a:off x="855433" y="6044706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43"/>
            <p:cNvSpPr/>
            <p:nvPr/>
          </p:nvSpPr>
          <p:spPr>
            <a:xfrm>
              <a:off x="1082622" y="6044705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43"/>
            <p:cNvSpPr/>
            <p:nvPr/>
          </p:nvSpPr>
          <p:spPr>
            <a:xfrm>
              <a:off x="1309810" y="6044704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43"/>
            <p:cNvSpPr/>
            <p:nvPr/>
          </p:nvSpPr>
          <p:spPr>
            <a:xfrm>
              <a:off x="1536998" y="6044704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43"/>
            <p:cNvSpPr/>
            <p:nvPr/>
          </p:nvSpPr>
          <p:spPr>
            <a:xfrm>
              <a:off x="1764187" y="6044703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43"/>
            <p:cNvSpPr/>
            <p:nvPr/>
          </p:nvSpPr>
          <p:spPr>
            <a:xfrm>
              <a:off x="1991375" y="6044702"/>
              <a:ext cx="88900" cy="889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43"/>
          <p:cNvSpPr txBox="1"/>
          <p:nvPr/>
        </p:nvSpPr>
        <p:spPr>
          <a:xfrm>
            <a:off x="2716077" y="3606129"/>
            <a:ext cx="3879739" cy="76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None/>
            </a:pPr>
            <a:r>
              <a:rPr lang="en" sz="1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Contact Us  联系我们</a:t>
            </a:r>
            <a:endParaRPr sz="15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None/>
            </a:pPr>
            <a:r>
              <a:rPr lang="en" sz="1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Tele 电话: +86 571 280 91739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None/>
            </a:pPr>
            <a:r>
              <a:rPr lang="en" sz="1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Email 邮箱: info@obwbip.cn</a:t>
            </a:r>
            <a:endParaRPr sz="1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sz="1100"/>
          </a:p>
        </p:txBody>
      </p:sp>
      <p:pic>
        <p:nvPicPr>
          <p:cNvPr id="197" name="Google Shape;197;p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3100" r="33099"/>
          <a:stretch/>
        </p:blipFill>
        <p:spPr>
          <a:xfrm>
            <a:off x="0" y="0"/>
            <a:ext cx="2612572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98" name="Google Shape;198;p34"/>
          <p:cNvSpPr txBox="1"/>
          <p:nvPr/>
        </p:nvSpPr>
        <p:spPr>
          <a:xfrm>
            <a:off x="2857435" y="242089"/>
            <a:ext cx="4393372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What is AI???</a:t>
            </a:r>
            <a:endParaRPr sz="2700" b="1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9" name="Google Shape;199;p34"/>
          <p:cNvCxnSpPr/>
          <p:nvPr/>
        </p:nvCxnSpPr>
        <p:spPr>
          <a:xfrm>
            <a:off x="2977739" y="737228"/>
            <a:ext cx="565578" cy="0"/>
          </a:xfrm>
          <a:prstGeom prst="straightConnector1">
            <a:avLst/>
          </a:prstGeom>
          <a:noFill/>
          <a:ln w="28575" cap="flat" cmpd="sng">
            <a:solidFill>
              <a:srgbClr val="F3A95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34"/>
          <p:cNvSpPr txBox="1"/>
          <p:nvPr/>
        </p:nvSpPr>
        <p:spPr>
          <a:xfrm>
            <a:off x="2857435" y="843448"/>
            <a:ext cx="4929743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en" sz="14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Underlying concepts date back to 1950’s</a:t>
            </a:r>
            <a:endParaRPr sz="1100" dirty="0"/>
          </a:p>
        </p:txBody>
      </p:sp>
      <p:sp>
        <p:nvSpPr>
          <p:cNvPr id="201" name="Google Shape;201;p34"/>
          <p:cNvSpPr txBox="1"/>
          <p:nvPr/>
        </p:nvSpPr>
        <p:spPr>
          <a:xfrm>
            <a:off x="2857435" y="1238303"/>
            <a:ext cx="5446124" cy="79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en" sz="14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Recent surge due to:</a:t>
            </a:r>
            <a:endParaRPr sz="1100" dirty="0"/>
          </a:p>
          <a:p>
            <a:pPr marL="596900" marR="0" lvl="1" indent="-260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</a:pPr>
            <a:r>
              <a:rPr lang="en" sz="1100" b="1" i="0" u="none" strike="noStrike" cap="none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Availability of vast quantities of unstructured data (“Big Data”)</a:t>
            </a:r>
            <a:endParaRPr sz="1100" dirty="0"/>
          </a:p>
          <a:p>
            <a:pPr marL="596900" marR="0" lvl="1" indent="-260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</a:pPr>
            <a:r>
              <a:rPr lang="en" sz="1100" b="1" i="0" u="none" strike="noStrike" cap="none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Availability of computing power to process that data</a:t>
            </a:r>
            <a:endParaRPr sz="1100" dirty="0"/>
          </a:p>
        </p:txBody>
      </p:sp>
      <p:sp>
        <p:nvSpPr>
          <p:cNvPr id="202" name="Google Shape;202;p34"/>
          <p:cNvSpPr txBox="1"/>
          <p:nvPr/>
        </p:nvSpPr>
        <p:spPr>
          <a:xfrm>
            <a:off x="2857435" y="2125606"/>
            <a:ext cx="5896600" cy="2062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en" sz="14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“Intelligence” is likely a misnomer</a:t>
            </a:r>
            <a:endParaRPr sz="1100" dirty="0"/>
          </a:p>
          <a:p>
            <a:pPr marL="596900" marR="0" lvl="1" indent="-260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</a:pPr>
            <a:r>
              <a:rPr lang="en" sz="1100" b="1" i="0" u="none" strike="noStrike" cap="none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Ability to recognize patterns in and learn from data gives the appearance of intelligence</a:t>
            </a:r>
            <a:endParaRPr sz="1100" dirty="0"/>
          </a:p>
          <a:p>
            <a:pPr marL="596900" marR="0" lvl="1" indent="-260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</a:pPr>
            <a:r>
              <a:rPr lang="en" sz="1100" b="1" i="0" u="none" strike="noStrike" cap="none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Most experts agree that human-like intelligence and reasoning is still far off</a:t>
            </a:r>
            <a:endParaRPr sz="1100" dirty="0"/>
          </a:p>
          <a:p>
            <a:pPr marL="596900" marR="0" lvl="1" indent="-260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</a:pPr>
            <a:r>
              <a:rPr lang="en" sz="1100" b="1" i="0" u="none" strike="noStrike" cap="none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Definitions shift as what used to appear “intelligent” becomes routine</a:t>
            </a:r>
            <a:endParaRPr sz="1100" dirty="0"/>
          </a:p>
          <a:p>
            <a:pPr marL="939800" marR="0" lvl="2" indent="-260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•"/>
            </a:pPr>
            <a:r>
              <a:rPr lang="en" sz="1100" b="1" i="1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“Intelligence is whatever machines haven’t done yet.” 			Tesler’s Theorem (ca. 1970)</a:t>
            </a:r>
            <a:endParaRPr sz="1100" dirty="0"/>
          </a:p>
        </p:txBody>
      </p:sp>
      <p:sp>
        <p:nvSpPr>
          <p:cNvPr id="203" name="Google Shape;203;p34"/>
          <p:cNvSpPr txBox="1"/>
          <p:nvPr/>
        </p:nvSpPr>
        <p:spPr>
          <a:xfrm>
            <a:off x="2857435" y="4202440"/>
            <a:ext cx="4929743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en" sz="14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“Machine Learning” is generally considered to be a more accurate term</a:t>
            </a:r>
            <a:endParaRPr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823" y="513195"/>
            <a:ext cx="8182536" cy="452493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5"/>
          <p:cNvSpPr txBox="1"/>
          <p:nvPr/>
        </p:nvSpPr>
        <p:spPr>
          <a:xfrm>
            <a:off x="154641" y="4466671"/>
            <a:ext cx="2669242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Courtesy of Dr. Dan Hill, Google</a:t>
            </a:r>
            <a:endParaRPr sz="1100" dirty="0"/>
          </a:p>
        </p:txBody>
      </p:sp>
      <p:sp>
        <p:nvSpPr>
          <p:cNvPr id="4" name="Google Shape;198;p34">
            <a:extLst>
              <a:ext uri="{FF2B5EF4-FFF2-40B4-BE49-F238E27FC236}">
                <a16:creationId xmlns:a16="http://schemas.microsoft.com/office/drawing/2014/main" id="{57841629-C55C-405A-9290-92560AD381E7}"/>
              </a:ext>
            </a:extLst>
          </p:cNvPr>
          <p:cNvSpPr txBox="1"/>
          <p:nvPr/>
        </p:nvSpPr>
        <p:spPr>
          <a:xfrm>
            <a:off x="370248" y="243927"/>
            <a:ext cx="4393372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AI </a:t>
            </a:r>
            <a:r>
              <a:rPr lang="en-US" sz="2700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Terminology</a:t>
            </a:r>
            <a:endParaRPr sz="2700" b="1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sz="1100"/>
          </a:p>
        </p:txBody>
      </p:sp>
      <p:sp>
        <p:nvSpPr>
          <p:cNvPr id="217" name="Google Shape;217;p36"/>
          <p:cNvSpPr/>
          <p:nvPr/>
        </p:nvSpPr>
        <p:spPr>
          <a:xfrm>
            <a:off x="-1" y="0"/>
            <a:ext cx="3719945" cy="5143500"/>
          </a:xfrm>
          <a:prstGeom prst="rect">
            <a:avLst/>
          </a:prstGeom>
          <a:solidFill>
            <a:srgbClr val="002060">
              <a:alpha val="85882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6"/>
          <p:cNvSpPr txBox="1"/>
          <p:nvPr/>
        </p:nvSpPr>
        <p:spPr>
          <a:xfrm>
            <a:off x="595321" y="921280"/>
            <a:ext cx="2381318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Supervised learning</a:t>
            </a:r>
            <a:endParaRPr sz="1100"/>
          </a:p>
        </p:txBody>
      </p:sp>
      <p:sp>
        <p:nvSpPr>
          <p:cNvPr id="219" name="Google Shape;219;p36"/>
          <p:cNvSpPr txBox="1"/>
          <p:nvPr/>
        </p:nvSpPr>
        <p:spPr>
          <a:xfrm>
            <a:off x="595320" y="2405689"/>
            <a:ext cx="2381318" cy="122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 ML technique that learns a function for mapping input data to output data using labeled training data</a:t>
            </a:r>
            <a:endParaRPr sz="1100"/>
          </a:p>
        </p:txBody>
      </p:sp>
      <p:grpSp>
        <p:nvGrpSpPr>
          <p:cNvPr id="220" name="Google Shape;220;p36"/>
          <p:cNvGrpSpPr/>
          <p:nvPr/>
        </p:nvGrpSpPr>
        <p:grpSpPr>
          <a:xfrm>
            <a:off x="1656242" y="4635272"/>
            <a:ext cx="407458" cy="66676"/>
            <a:chOff x="5749925" y="4781548"/>
            <a:chExt cx="523875" cy="85727"/>
          </a:xfrm>
        </p:grpSpPr>
        <p:sp>
          <p:nvSpPr>
            <p:cNvPr id="221" name="Google Shape;221;p36"/>
            <p:cNvSpPr/>
            <p:nvPr/>
          </p:nvSpPr>
          <p:spPr>
            <a:xfrm>
              <a:off x="5749925" y="4781550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36"/>
            <p:cNvSpPr/>
            <p:nvPr/>
          </p:nvSpPr>
          <p:spPr>
            <a:xfrm>
              <a:off x="5969000" y="4781549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36"/>
            <p:cNvSpPr/>
            <p:nvPr/>
          </p:nvSpPr>
          <p:spPr>
            <a:xfrm>
              <a:off x="6188075" y="4781548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36"/>
          <p:cNvGrpSpPr/>
          <p:nvPr/>
        </p:nvGrpSpPr>
        <p:grpSpPr>
          <a:xfrm rot="10800000">
            <a:off x="3487769" y="2352459"/>
            <a:ext cx="438581" cy="438581"/>
            <a:chOff x="7205122" y="4469260"/>
            <a:chExt cx="584775" cy="584775"/>
          </a:xfrm>
        </p:grpSpPr>
        <p:sp>
          <p:nvSpPr>
            <p:cNvPr id="225" name="Google Shape;225;p36"/>
            <p:cNvSpPr/>
            <p:nvPr/>
          </p:nvSpPr>
          <p:spPr>
            <a:xfrm flipH="1">
              <a:off x="7205122" y="4469260"/>
              <a:ext cx="584775" cy="584775"/>
            </a:xfrm>
            <a:prstGeom prst="roundRect">
              <a:avLst>
                <a:gd name="adj" fmla="val 16667"/>
              </a:avLst>
            </a:prstGeom>
            <a:solidFill>
              <a:srgbClr val="F3A95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36"/>
            <p:cNvSpPr/>
            <p:nvPr/>
          </p:nvSpPr>
          <p:spPr>
            <a:xfrm rot="10800000" flipH="1">
              <a:off x="7403018" y="4645007"/>
              <a:ext cx="153454" cy="233279"/>
            </a:xfrm>
            <a:custGeom>
              <a:avLst/>
              <a:gdLst/>
              <a:ahLst/>
              <a:cxnLst/>
              <a:rect l="l" t="t" r="r" b="b"/>
              <a:pathLst>
                <a:path w="676320" h="1028135" extrusionOk="0">
                  <a:moveTo>
                    <a:pt x="514068" y="0"/>
                  </a:moveTo>
                  <a:lnTo>
                    <a:pt x="0" y="514067"/>
                  </a:lnTo>
                  <a:lnTo>
                    <a:pt x="514068" y="1028136"/>
                  </a:lnTo>
                  <a:lnTo>
                    <a:pt x="676321" y="865883"/>
                  </a:lnTo>
                  <a:lnTo>
                    <a:pt x="324505" y="514067"/>
                  </a:lnTo>
                  <a:lnTo>
                    <a:pt x="676321" y="1622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36"/>
          <p:cNvGrpSpPr/>
          <p:nvPr/>
        </p:nvGrpSpPr>
        <p:grpSpPr>
          <a:xfrm rot="5400000">
            <a:off x="7528077" y="1035733"/>
            <a:ext cx="918632" cy="612260"/>
            <a:chOff x="855433" y="5317259"/>
            <a:chExt cx="1224842" cy="816347"/>
          </a:xfrm>
        </p:grpSpPr>
        <p:sp>
          <p:nvSpPr>
            <p:cNvPr id="228" name="Google Shape;228;p36"/>
            <p:cNvSpPr/>
            <p:nvPr/>
          </p:nvSpPr>
          <p:spPr>
            <a:xfrm>
              <a:off x="855433" y="531726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36"/>
            <p:cNvSpPr/>
            <p:nvPr/>
          </p:nvSpPr>
          <p:spPr>
            <a:xfrm>
              <a:off x="1082622" y="531726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36"/>
            <p:cNvSpPr/>
            <p:nvPr/>
          </p:nvSpPr>
          <p:spPr>
            <a:xfrm>
              <a:off x="1309810" y="531726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36"/>
            <p:cNvSpPr/>
            <p:nvPr/>
          </p:nvSpPr>
          <p:spPr>
            <a:xfrm>
              <a:off x="1536998" y="531726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36"/>
            <p:cNvSpPr/>
            <p:nvPr/>
          </p:nvSpPr>
          <p:spPr>
            <a:xfrm>
              <a:off x="1764187" y="5317260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36"/>
            <p:cNvSpPr/>
            <p:nvPr/>
          </p:nvSpPr>
          <p:spPr>
            <a:xfrm>
              <a:off x="1991375" y="5317259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36"/>
            <p:cNvSpPr/>
            <p:nvPr/>
          </p:nvSpPr>
          <p:spPr>
            <a:xfrm>
              <a:off x="855433" y="555974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36"/>
            <p:cNvSpPr/>
            <p:nvPr/>
          </p:nvSpPr>
          <p:spPr>
            <a:xfrm>
              <a:off x="1082622" y="555974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36"/>
            <p:cNvSpPr/>
            <p:nvPr/>
          </p:nvSpPr>
          <p:spPr>
            <a:xfrm>
              <a:off x="1309810" y="555974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36"/>
            <p:cNvSpPr/>
            <p:nvPr/>
          </p:nvSpPr>
          <p:spPr>
            <a:xfrm>
              <a:off x="1536998" y="555974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36"/>
            <p:cNvSpPr/>
            <p:nvPr/>
          </p:nvSpPr>
          <p:spPr>
            <a:xfrm>
              <a:off x="1764187" y="555974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1991375" y="5559740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855433" y="5802225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36"/>
            <p:cNvSpPr/>
            <p:nvPr/>
          </p:nvSpPr>
          <p:spPr>
            <a:xfrm>
              <a:off x="1082622" y="580222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36"/>
            <p:cNvSpPr/>
            <p:nvPr/>
          </p:nvSpPr>
          <p:spPr>
            <a:xfrm>
              <a:off x="1309810" y="580222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1536998" y="580222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36"/>
            <p:cNvSpPr/>
            <p:nvPr/>
          </p:nvSpPr>
          <p:spPr>
            <a:xfrm>
              <a:off x="1764187" y="580222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6"/>
            <p:cNvSpPr/>
            <p:nvPr/>
          </p:nvSpPr>
          <p:spPr>
            <a:xfrm>
              <a:off x="1991375" y="580222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36"/>
            <p:cNvSpPr/>
            <p:nvPr/>
          </p:nvSpPr>
          <p:spPr>
            <a:xfrm>
              <a:off x="855433" y="6044706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36"/>
            <p:cNvSpPr/>
            <p:nvPr/>
          </p:nvSpPr>
          <p:spPr>
            <a:xfrm>
              <a:off x="1082622" y="6044705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36"/>
            <p:cNvSpPr/>
            <p:nvPr/>
          </p:nvSpPr>
          <p:spPr>
            <a:xfrm>
              <a:off x="1309810" y="604470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36"/>
            <p:cNvSpPr/>
            <p:nvPr/>
          </p:nvSpPr>
          <p:spPr>
            <a:xfrm>
              <a:off x="1536998" y="604470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36"/>
            <p:cNvSpPr/>
            <p:nvPr/>
          </p:nvSpPr>
          <p:spPr>
            <a:xfrm>
              <a:off x="1764187" y="604470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36"/>
            <p:cNvSpPr/>
            <p:nvPr/>
          </p:nvSpPr>
          <p:spPr>
            <a:xfrm>
              <a:off x="1991375" y="604470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36"/>
          <p:cNvSpPr txBox="1"/>
          <p:nvPr/>
        </p:nvSpPr>
        <p:spPr>
          <a:xfrm>
            <a:off x="3976680" y="2994979"/>
            <a:ext cx="4572000" cy="131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" sz="1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Tasks - regression, classification, ranking</a:t>
            </a:r>
            <a:endParaRPr sz="1100"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" sz="1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Example - Google Photos image search - </a:t>
            </a:r>
            <a:r>
              <a:rPr lang="en" sz="1400" b="1" u="sng" dirty="0">
                <a:solidFill>
                  <a:schemeClr val="hlink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3"/>
              </a:rPr>
              <a:t>https://developers.google.com/machine-learning/practica/image-classification</a:t>
            </a:r>
            <a:endParaRPr lang="en" sz="1400" b="1" u="sng" dirty="0">
              <a:solidFill>
                <a:schemeClr val="hlink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-US" sz="1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Another Example – Zillow Zestimate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/>
          </a:p>
        </p:txBody>
      </p:sp>
      <p:pic>
        <p:nvPicPr>
          <p:cNvPr id="253" name="Google Shape;25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6108" y="921275"/>
            <a:ext cx="4429684" cy="165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sz="1100"/>
          </a:p>
        </p:txBody>
      </p:sp>
      <p:sp>
        <p:nvSpPr>
          <p:cNvPr id="260" name="Google Shape;260;p37"/>
          <p:cNvSpPr/>
          <p:nvPr/>
        </p:nvSpPr>
        <p:spPr>
          <a:xfrm>
            <a:off x="-1" y="0"/>
            <a:ext cx="3719945" cy="5143500"/>
          </a:xfrm>
          <a:prstGeom prst="rect">
            <a:avLst/>
          </a:prstGeom>
          <a:solidFill>
            <a:srgbClr val="002060">
              <a:alpha val="85882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7"/>
          <p:cNvSpPr txBox="1"/>
          <p:nvPr/>
        </p:nvSpPr>
        <p:spPr>
          <a:xfrm>
            <a:off x="595321" y="921280"/>
            <a:ext cx="2618526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Unsupervised learning</a:t>
            </a:r>
            <a:endParaRPr sz="1100" dirty="0"/>
          </a:p>
        </p:txBody>
      </p:sp>
      <p:sp>
        <p:nvSpPr>
          <p:cNvPr id="262" name="Google Shape;262;p37"/>
          <p:cNvSpPr txBox="1"/>
          <p:nvPr/>
        </p:nvSpPr>
        <p:spPr>
          <a:xfrm>
            <a:off x="595320" y="2405689"/>
            <a:ext cx="2381318" cy="122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 ML technique that analyzes unlabeled input data to draw inferences, such as detecting patterns</a:t>
            </a:r>
            <a:endParaRPr sz="1100"/>
          </a:p>
        </p:txBody>
      </p:sp>
      <p:grpSp>
        <p:nvGrpSpPr>
          <p:cNvPr id="263" name="Google Shape;263;p37"/>
          <p:cNvGrpSpPr/>
          <p:nvPr/>
        </p:nvGrpSpPr>
        <p:grpSpPr>
          <a:xfrm>
            <a:off x="1656242" y="4635272"/>
            <a:ext cx="407458" cy="66676"/>
            <a:chOff x="5749925" y="4781548"/>
            <a:chExt cx="523875" cy="85727"/>
          </a:xfrm>
        </p:grpSpPr>
        <p:sp>
          <p:nvSpPr>
            <p:cNvPr id="264" name="Google Shape;264;p37"/>
            <p:cNvSpPr/>
            <p:nvPr/>
          </p:nvSpPr>
          <p:spPr>
            <a:xfrm>
              <a:off x="5749925" y="4781550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5969000" y="4781549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6188075" y="4781548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37"/>
          <p:cNvGrpSpPr/>
          <p:nvPr/>
        </p:nvGrpSpPr>
        <p:grpSpPr>
          <a:xfrm rot="10800000">
            <a:off x="3487769" y="2352459"/>
            <a:ext cx="438581" cy="438581"/>
            <a:chOff x="7205122" y="4469260"/>
            <a:chExt cx="584775" cy="584775"/>
          </a:xfrm>
        </p:grpSpPr>
        <p:sp>
          <p:nvSpPr>
            <p:cNvPr id="268" name="Google Shape;268;p37"/>
            <p:cNvSpPr/>
            <p:nvPr/>
          </p:nvSpPr>
          <p:spPr>
            <a:xfrm flipH="1">
              <a:off x="7205122" y="4469260"/>
              <a:ext cx="584775" cy="584775"/>
            </a:xfrm>
            <a:prstGeom prst="roundRect">
              <a:avLst>
                <a:gd name="adj" fmla="val 16667"/>
              </a:avLst>
            </a:prstGeom>
            <a:solidFill>
              <a:srgbClr val="F3A95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 rot="10800000" flipH="1">
              <a:off x="7403018" y="4645007"/>
              <a:ext cx="153454" cy="233279"/>
            </a:xfrm>
            <a:custGeom>
              <a:avLst/>
              <a:gdLst/>
              <a:ahLst/>
              <a:cxnLst/>
              <a:rect l="l" t="t" r="r" b="b"/>
              <a:pathLst>
                <a:path w="676320" h="1028135" extrusionOk="0">
                  <a:moveTo>
                    <a:pt x="514068" y="0"/>
                  </a:moveTo>
                  <a:lnTo>
                    <a:pt x="0" y="514067"/>
                  </a:lnTo>
                  <a:lnTo>
                    <a:pt x="514068" y="1028136"/>
                  </a:lnTo>
                  <a:lnTo>
                    <a:pt x="676321" y="865883"/>
                  </a:lnTo>
                  <a:lnTo>
                    <a:pt x="324505" y="514067"/>
                  </a:lnTo>
                  <a:lnTo>
                    <a:pt x="676321" y="1622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" name="Google Shape;270;p37"/>
          <p:cNvGrpSpPr/>
          <p:nvPr/>
        </p:nvGrpSpPr>
        <p:grpSpPr>
          <a:xfrm rot="5400000">
            <a:off x="7528077" y="1035733"/>
            <a:ext cx="918632" cy="612260"/>
            <a:chOff x="855433" y="5317259"/>
            <a:chExt cx="1224842" cy="816347"/>
          </a:xfrm>
        </p:grpSpPr>
        <p:sp>
          <p:nvSpPr>
            <p:cNvPr id="271" name="Google Shape;271;p37"/>
            <p:cNvSpPr/>
            <p:nvPr/>
          </p:nvSpPr>
          <p:spPr>
            <a:xfrm>
              <a:off x="855433" y="531726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082622" y="531726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309810" y="531726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536998" y="531726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1764187" y="5317260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1991375" y="5317259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855433" y="555974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1082622" y="555974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1309810" y="555974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536998" y="555974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764187" y="555974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991375" y="5559740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855433" y="5802225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082622" y="580222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309810" y="580222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536998" y="580222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1764187" y="580222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991375" y="580222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855433" y="6044706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37"/>
            <p:cNvSpPr/>
            <p:nvPr/>
          </p:nvSpPr>
          <p:spPr>
            <a:xfrm>
              <a:off x="1082622" y="6044705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1309810" y="604470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536998" y="604470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764187" y="604470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991375" y="604470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p37"/>
          <p:cNvSpPr txBox="1"/>
          <p:nvPr/>
        </p:nvSpPr>
        <p:spPr>
          <a:xfrm>
            <a:off x="3976679" y="2994979"/>
            <a:ext cx="4687879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" sz="1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Tasks - clustering, manifold learning, density estimation</a:t>
            </a:r>
            <a:endParaRPr sz="1100"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" sz="1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Applications - grouping/demographic analysis, </a:t>
            </a:r>
            <a:r>
              <a:rPr lang="en-US" sz="1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principle component analysis (</a:t>
            </a:r>
            <a:r>
              <a:rPr lang="en" sz="1400" b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PCA)</a:t>
            </a:r>
            <a:endParaRPr sz="1100" dirty="0"/>
          </a:p>
        </p:txBody>
      </p:sp>
      <p:pic>
        <p:nvPicPr>
          <p:cNvPr id="296" name="Google Shape;29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2041" y="882550"/>
            <a:ext cx="4352518" cy="18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 sz="1100"/>
          </a:p>
        </p:txBody>
      </p:sp>
      <p:sp>
        <p:nvSpPr>
          <p:cNvPr id="303" name="Google Shape;303;p38"/>
          <p:cNvSpPr/>
          <p:nvPr/>
        </p:nvSpPr>
        <p:spPr>
          <a:xfrm>
            <a:off x="-1" y="0"/>
            <a:ext cx="3719945" cy="5143500"/>
          </a:xfrm>
          <a:prstGeom prst="rect">
            <a:avLst/>
          </a:prstGeom>
          <a:solidFill>
            <a:srgbClr val="002060">
              <a:alpha val="85882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8"/>
          <p:cNvSpPr txBox="1"/>
          <p:nvPr/>
        </p:nvSpPr>
        <p:spPr>
          <a:xfrm>
            <a:off x="595320" y="921280"/>
            <a:ext cx="2892447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Reinforcement learning</a:t>
            </a:r>
            <a:endParaRPr sz="1100" dirty="0"/>
          </a:p>
        </p:txBody>
      </p:sp>
      <p:sp>
        <p:nvSpPr>
          <p:cNvPr id="305" name="Google Shape;305;p38"/>
          <p:cNvSpPr txBox="1"/>
          <p:nvPr/>
        </p:nvSpPr>
        <p:spPr>
          <a:xfrm>
            <a:off x="595320" y="2405689"/>
            <a:ext cx="2381318" cy="122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technique in which a machine learns by interacting with an environment through trial and error</a:t>
            </a:r>
            <a:endParaRPr sz="1100"/>
          </a:p>
        </p:txBody>
      </p:sp>
      <p:grpSp>
        <p:nvGrpSpPr>
          <p:cNvPr id="306" name="Google Shape;306;p38"/>
          <p:cNvGrpSpPr/>
          <p:nvPr/>
        </p:nvGrpSpPr>
        <p:grpSpPr>
          <a:xfrm>
            <a:off x="1656242" y="4635272"/>
            <a:ext cx="407458" cy="66676"/>
            <a:chOff x="5749925" y="4781548"/>
            <a:chExt cx="523875" cy="85727"/>
          </a:xfrm>
        </p:grpSpPr>
        <p:sp>
          <p:nvSpPr>
            <p:cNvPr id="307" name="Google Shape;307;p38"/>
            <p:cNvSpPr/>
            <p:nvPr/>
          </p:nvSpPr>
          <p:spPr>
            <a:xfrm>
              <a:off x="5749925" y="4781550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38"/>
            <p:cNvSpPr/>
            <p:nvPr/>
          </p:nvSpPr>
          <p:spPr>
            <a:xfrm>
              <a:off x="5969000" y="4781549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38"/>
            <p:cNvSpPr/>
            <p:nvPr/>
          </p:nvSpPr>
          <p:spPr>
            <a:xfrm>
              <a:off x="6188075" y="4781548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38"/>
          <p:cNvGrpSpPr/>
          <p:nvPr/>
        </p:nvGrpSpPr>
        <p:grpSpPr>
          <a:xfrm rot="10800000">
            <a:off x="3487769" y="2352459"/>
            <a:ext cx="438581" cy="438581"/>
            <a:chOff x="7205122" y="4469260"/>
            <a:chExt cx="584775" cy="584775"/>
          </a:xfrm>
        </p:grpSpPr>
        <p:sp>
          <p:nvSpPr>
            <p:cNvPr id="311" name="Google Shape;311;p38"/>
            <p:cNvSpPr/>
            <p:nvPr/>
          </p:nvSpPr>
          <p:spPr>
            <a:xfrm flipH="1">
              <a:off x="7205122" y="4469260"/>
              <a:ext cx="584775" cy="584775"/>
            </a:xfrm>
            <a:prstGeom prst="roundRect">
              <a:avLst>
                <a:gd name="adj" fmla="val 16667"/>
              </a:avLst>
            </a:prstGeom>
            <a:solidFill>
              <a:srgbClr val="F3A95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8"/>
            <p:cNvSpPr/>
            <p:nvPr/>
          </p:nvSpPr>
          <p:spPr>
            <a:xfrm rot="10800000" flipH="1">
              <a:off x="7403018" y="4645007"/>
              <a:ext cx="153454" cy="233279"/>
            </a:xfrm>
            <a:custGeom>
              <a:avLst/>
              <a:gdLst/>
              <a:ahLst/>
              <a:cxnLst/>
              <a:rect l="l" t="t" r="r" b="b"/>
              <a:pathLst>
                <a:path w="676320" h="1028135" extrusionOk="0">
                  <a:moveTo>
                    <a:pt x="514068" y="0"/>
                  </a:moveTo>
                  <a:lnTo>
                    <a:pt x="0" y="514067"/>
                  </a:lnTo>
                  <a:lnTo>
                    <a:pt x="514068" y="1028136"/>
                  </a:lnTo>
                  <a:lnTo>
                    <a:pt x="676321" y="865883"/>
                  </a:lnTo>
                  <a:lnTo>
                    <a:pt x="324505" y="514067"/>
                  </a:lnTo>
                  <a:lnTo>
                    <a:pt x="676321" y="1622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38"/>
          <p:cNvGrpSpPr/>
          <p:nvPr/>
        </p:nvGrpSpPr>
        <p:grpSpPr>
          <a:xfrm rot="5400000">
            <a:off x="7528077" y="1035733"/>
            <a:ext cx="918632" cy="612260"/>
            <a:chOff x="855433" y="5317259"/>
            <a:chExt cx="1224842" cy="816347"/>
          </a:xfrm>
        </p:grpSpPr>
        <p:sp>
          <p:nvSpPr>
            <p:cNvPr id="314" name="Google Shape;314;p38"/>
            <p:cNvSpPr/>
            <p:nvPr/>
          </p:nvSpPr>
          <p:spPr>
            <a:xfrm>
              <a:off x="855433" y="531726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38"/>
            <p:cNvSpPr/>
            <p:nvPr/>
          </p:nvSpPr>
          <p:spPr>
            <a:xfrm>
              <a:off x="1082622" y="531726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38"/>
            <p:cNvSpPr/>
            <p:nvPr/>
          </p:nvSpPr>
          <p:spPr>
            <a:xfrm>
              <a:off x="1309810" y="531726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38"/>
            <p:cNvSpPr/>
            <p:nvPr/>
          </p:nvSpPr>
          <p:spPr>
            <a:xfrm>
              <a:off x="1536998" y="531726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38"/>
            <p:cNvSpPr/>
            <p:nvPr/>
          </p:nvSpPr>
          <p:spPr>
            <a:xfrm>
              <a:off x="1764187" y="5317260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38"/>
            <p:cNvSpPr/>
            <p:nvPr/>
          </p:nvSpPr>
          <p:spPr>
            <a:xfrm>
              <a:off x="1991375" y="5317259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855433" y="555974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38"/>
            <p:cNvSpPr/>
            <p:nvPr/>
          </p:nvSpPr>
          <p:spPr>
            <a:xfrm>
              <a:off x="1082622" y="555974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38"/>
            <p:cNvSpPr/>
            <p:nvPr/>
          </p:nvSpPr>
          <p:spPr>
            <a:xfrm>
              <a:off x="1309810" y="555974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8"/>
            <p:cNvSpPr/>
            <p:nvPr/>
          </p:nvSpPr>
          <p:spPr>
            <a:xfrm>
              <a:off x="1536998" y="555974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38"/>
            <p:cNvSpPr/>
            <p:nvPr/>
          </p:nvSpPr>
          <p:spPr>
            <a:xfrm>
              <a:off x="1764187" y="555974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38"/>
            <p:cNvSpPr/>
            <p:nvPr/>
          </p:nvSpPr>
          <p:spPr>
            <a:xfrm>
              <a:off x="1991375" y="5559740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38"/>
            <p:cNvSpPr/>
            <p:nvPr/>
          </p:nvSpPr>
          <p:spPr>
            <a:xfrm>
              <a:off x="855433" y="5802225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38"/>
            <p:cNvSpPr/>
            <p:nvPr/>
          </p:nvSpPr>
          <p:spPr>
            <a:xfrm>
              <a:off x="1082622" y="580222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1309810" y="580222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38"/>
            <p:cNvSpPr/>
            <p:nvPr/>
          </p:nvSpPr>
          <p:spPr>
            <a:xfrm>
              <a:off x="1536998" y="580222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38"/>
            <p:cNvSpPr/>
            <p:nvPr/>
          </p:nvSpPr>
          <p:spPr>
            <a:xfrm>
              <a:off x="1764187" y="580222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38"/>
            <p:cNvSpPr/>
            <p:nvPr/>
          </p:nvSpPr>
          <p:spPr>
            <a:xfrm>
              <a:off x="1991375" y="580222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38"/>
            <p:cNvSpPr/>
            <p:nvPr/>
          </p:nvSpPr>
          <p:spPr>
            <a:xfrm>
              <a:off x="855433" y="6044706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38"/>
            <p:cNvSpPr/>
            <p:nvPr/>
          </p:nvSpPr>
          <p:spPr>
            <a:xfrm>
              <a:off x="1082622" y="6044705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38"/>
            <p:cNvSpPr/>
            <p:nvPr/>
          </p:nvSpPr>
          <p:spPr>
            <a:xfrm>
              <a:off x="1309810" y="604470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38"/>
            <p:cNvSpPr/>
            <p:nvPr/>
          </p:nvSpPr>
          <p:spPr>
            <a:xfrm>
              <a:off x="1536998" y="604470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38"/>
            <p:cNvSpPr/>
            <p:nvPr/>
          </p:nvSpPr>
          <p:spPr>
            <a:xfrm>
              <a:off x="1764187" y="604470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38"/>
            <p:cNvSpPr/>
            <p:nvPr/>
          </p:nvSpPr>
          <p:spPr>
            <a:xfrm>
              <a:off x="1991375" y="604470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38"/>
          <p:cNvSpPr txBox="1"/>
          <p:nvPr/>
        </p:nvSpPr>
        <p:spPr>
          <a:xfrm>
            <a:off x="3976680" y="2994979"/>
            <a:ext cx="4572000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" sz="1400" b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Tasks - control, policy learning</a:t>
            </a:r>
            <a:endParaRPr sz="110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" sz="1400" b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Applications - autonomous driving/robot navigation; gaming</a:t>
            </a:r>
            <a:endParaRPr sz="1100"/>
          </a:p>
        </p:txBody>
      </p:sp>
      <p:pic>
        <p:nvPicPr>
          <p:cNvPr id="339" name="Google Shape;33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8719" y="1112963"/>
            <a:ext cx="4251377" cy="141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9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 sz="1100"/>
          </a:p>
        </p:txBody>
      </p:sp>
      <p:sp>
        <p:nvSpPr>
          <p:cNvPr id="346" name="Google Shape;346;p39"/>
          <p:cNvSpPr/>
          <p:nvPr/>
        </p:nvSpPr>
        <p:spPr>
          <a:xfrm>
            <a:off x="-1" y="0"/>
            <a:ext cx="3719945" cy="5143500"/>
          </a:xfrm>
          <a:prstGeom prst="rect">
            <a:avLst/>
          </a:prstGeom>
          <a:solidFill>
            <a:srgbClr val="002060">
              <a:alpha val="85882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9"/>
          <p:cNvSpPr txBox="1"/>
          <p:nvPr/>
        </p:nvSpPr>
        <p:spPr>
          <a:xfrm>
            <a:off x="595321" y="921280"/>
            <a:ext cx="2381318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Deep learning</a:t>
            </a:r>
            <a:endParaRPr sz="1100"/>
          </a:p>
        </p:txBody>
      </p:sp>
      <p:sp>
        <p:nvSpPr>
          <p:cNvPr id="348" name="Google Shape;348;p39"/>
          <p:cNvSpPr txBox="1"/>
          <p:nvPr/>
        </p:nvSpPr>
        <p:spPr>
          <a:xfrm>
            <a:off x="595320" y="2405689"/>
            <a:ext cx="2381318" cy="76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 ML technique that uses artificial neural networks</a:t>
            </a:r>
            <a:endParaRPr sz="1100"/>
          </a:p>
        </p:txBody>
      </p:sp>
      <p:grpSp>
        <p:nvGrpSpPr>
          <p:cNvPr id="349" name="Google Shape;349;p39"/>
          <p:cNvGrpSpPr/>
          <p:nvPr/>
        </p:nvGrpSpPr>
        <p:grpSpPr>
          <a:xfrm>
            <a:off x="1656242" y="4635272"/>
            <a:ext cx="407458" cy="66676"/>
            <a:chOff x="5749925" y="4781548"/>
            <a:chExt cx="523875" cy="85727"/>
          </a:xfrm>
        </p:grpSpPr>
        <p:sp>
          <p:nvSpPr>
            <p:cNvPr id="350" name="Google Shape;350;p39"/>
            <p:cNvSpPr/>
            <p:nvPr/>
          </p:nvSpPr>
          <p:spPr>
            <a:xfrm>
              <a:off x="5749925" y="4781550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39"/>
            <p:cNvSpPr/>
            <p:nvPr/>
          </p:nvSpPr>
          <p:spPr>
            <a:xfrm>
              <a:off x="5969000" y="4781549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39"/>
            <p:cNvSpPr/>
            <p:nvPr/>
          </p:nvSpPr>
          <p:spPr>
            <a:xfrm>
              <a:off x="6188075" y="4781548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" name="Google Shape;353;p39"/>
          <p:cNvGrpSpPr/>
          <p:nvPr/>
        </p:nvGrpSpPr>
        <p:grpSpPr>
          <a:xfrm rot="10800000">
            <a:off x="3487769" y="2352459"/>
            <a:ext cx="438581" cy="438581"/>
            <a:chOff x="7205122" y="4469260"/>
            <a:chExt cx="584775" cy="584775"/>
          </a:xfrm>
        </p:grpSpPr>
        <p:sp>
          <p:nvSpPr>
            <p:cNvPr id="354" name="Google Shape;354;p39"/>
            <p:cNvSpPr/>
            <p:nvPr/>
          </p:nvSpPr>
          <p:spPr>
            <a:xfrm flipH="1">
              <a:off x="7205122" y="4469260"/>
              <a:ext cx="584775" cy="584775"/>
            </a:xfrm>
            <a:prstGeom prst="roundRect">
              <a:avLst>
                <a:gd name="adj" fmla="val 16667"/>
              </a:avLst>
            </a:prstGeom>
            <a:solidFill>
              <a:srgbClr val="F3A95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39"/>
            <p:cNvSpPr/>
            <p:nvPr/>
          </p:nvSpPr>
          <p:spPr>
            <a:xfrm rot="10800000" flipH="1">
              <a:off x="7403018" y="4645007"/>
              <a:ext cx="153454" cy="233279"/>
            </a:xfrm>
            <a:custGeom>
              <a:avLst/>
              <a:gdLst/>
              <a:ahLst/>
              <a:cxnLst/>
              <a:rect l="l" t="t" r="r" b="b"/>
              <a:pathLst>
                <a:path w="676320" h="1028135" extrusionOk="0">
                  <a:moveTo>
                    <a:pt x="514068" y="0"/>
                  </a:moveTo>
                  <a:lnTo>
                    <a:pt x="0" y="514067"/>
                  </a:lnTo>
                  <a:lnTo>
                    <a:pt x="514068" y="1028136"/>
                  </a:lnTo>
                  <a:lnTo>
                    <a:pt x="676321" y="865883"/>
                  </a:lnTo>
                  <a:lnTo>
                    <a:pt x="324505" y="514067"/>
                  </a:lnTo>
                  <a:lnTo>
                    <a:pt x="676321" y="1622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" name="Google Shape;356;p39"/>
          <p:cNvGrpSpPr/>
          <p:nvPr/>
        </p:nvGrpSpPr>
        <p:grpSpPr>
          <a:xfrm rot="5400000">
            <a:off x="7528077" y="1035733"/>
            <a:ext cx="918632" cy="612260"/>
            <a:chOff x="855433" y="5317259"/>
            <a:chExt cx="1224842" cy="816347"/>
          </a:xfrm>
        </p:grpSpPr>
        <p:sp>
          <p:nvSpPr>
            <p:cNvPr id="357" name="Google Shape;357;p39"/>
            <p:cNvSpPr/>
            <p:nvPr/>
          </p:nvSpPr>
          <p:spPr>
            <a:xfrm>
              <a:off x="855433" y="531726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39"/>
            <p:cNvSpPr/>
            <p:nvPr/>
          </p:nvSpPr>
          <p:spPr>
            <a:xfrm>
              <a:off x="1082622" y="531726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39"/>
            <p:cNvSpPr/>
            <p:nvPr/>
          </p:nvSpPr>
          <p:spPr>
            <a:xfrm>
              <a:off x="1309810" y="531726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39"/>
            <p:cNvSpPr/>
            <p:nvPr/>
          </p:nvSpPr>
          <p:spPr>
            <a:xfrm>
              <a:off x="1536998" y="531726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39"/>
            <p:cNvSpPr/>
            <p:nvPr/>
          </p:nvSpPr>
          <p:spPr>
            <a:xfrm>
              <a:off x="1764187" y="5317260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39"/>
            <p:cNvSpPr/>
            <p:nvPr/>
          </p:nvSpPr>
          <p:spPr>
            <a:xfrm>
              <a:off x="1991375" y="5317259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39"/>
            <p:cNvSpPr/>
            <p:nvPr/>
          </p:nvSpPr>
          <p:spPr>
            <a:xfrm>
              <a:off x="855433" y="555974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39"/>
            <p:cNvSpPr/>
            <p:nvPr/>
          </p:nvSpPr>
          <p:spPr>
            <a:xfrm>
              <a:off x="1082622" y="555974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39"/>
            <p:cNvSpPr/>
            <p:nvPr/>
          </p:nvSpPr>
          <p:spPr>
            <a:xfrm>
              <a:off x="1309810" y="555974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39"/>
            <p:cNvSpPr/>
            <p:nvPr/>
          </p:nvSpPr>
          <p:spPr>
            <a:xfrm>
              <a:off x="1536998" y="555974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39"/>
            <p:cNvSpPr/>
            <p:nvPr/>
          </p:nvSpPr>
          <p:spPr>
            <a:xfrm>
              <a:off x="1764187" y="555974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39"/>
            <p:cNvSpPr/>
            <p:nvPr/>
          </p:nvSpPr>
          <p:spPr>
            <a:xfrm>
              <a:off x="1991375" y="5559740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39"/>
            <p:cNvSpPr/>
            <p:nvPr/>
          </p:nvSpPr>
          <p:spPr>
            <a:xfrm>
              <a:off x="855433" y="5802225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39"/>
            <p:cNvSpPr/>
            <p:nvPr/>
          </p:nvSpPr>
          <p:spPr>
            <a:xfrm>
              <a:off x="1082622" y="580222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1309810" y="580222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1536998" y="580222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1764187" y="580222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1991375" y="580222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855433" y="6044706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39"/>
            <p:cNvSpPr/>
            <p:nvPr/>
          </p:nvSpPr>
          <p:spPr>
            <a:xfrm>
              <a:off x="1082622" y="6044705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39"/>
            <p:cNvSpPr/>
            <p:nvPr/>
          </p:nvSpPr>
          <p:spPr>
            <a:xfrm>
              <a:off x="1309810" y="604470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39"/>
            <p:cNvSpPr/>
            <p:nvPr/>
          </p:nvSpPr>
          <p:spPr>
            <a:xfrm>
              <a:off x="1536998" y="604470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39"/>
            <p:cNvSpPr/>
            <p:nvPr/>
          </p:nvSpPr>
          <p:spPr>
            <a:xfrm>
              <a:off x="1764187" y="604470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39"/>
            <p:cNvSpPr/>
            <p:nvPr/>
          </p:nvSpPr>
          <p:spPr>
            <a:xfrm>
              <a:off x="1991375" y="604470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1" name="Google Shape;381;p39"/>
          <p:cNvSpPr txBox="1"/>
          <p:nvPr/>
        </p:nvSpPr>
        <p:spPr>
          <a:xfrm>
            <a:off x="3976680" y="2994979"/>
            <a:ext cx="4572000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" sz="1400" b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Algorithms inspired by the structure of the human brain</a:t>
            </a:r>
            <a:endParaRPr sz="110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" sz="1400" b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Can be applied to any of the previously discussed techniques</a:t>
            </a:r>
            <a:endParaRPr sz="1100"/>
          </a:p>
        </p:txBody>
      </p:sp>
      <p:pic>
        <p:nvPicPr>
          <p:cNvPr id="382" name="Google Shape;38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75" y="568500"/>
            <a:ext cx="2928875" cy="22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0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 sz="1100"/>
          </a:p>
        </p:txBody>
      </p:sp>
      <p:sp>
        <p:nvSpPr>
          <p:cNvPr id="389" name="Google Shape;389;p40"/>
          <p:cNvSpPr/>
          <p:nvPr/>
        </p:nvSpPr>
        <p:spPr>
          <a:xfrm>
            <a:off x="-1" y="0"/>
            <a:ext cx="3719945" cy="5143500"/>
          </a:xfrm>
          <a:prstGeom prst="rect">
            <a:avLst/>
          </a:prstGeom>
          <a:solidFill>
            <a:srgbClr val="002060">
              <a:alpha val="85882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40"/>
          <p:cNvSpPr txBox="1"/>
          <p:nvPr/>
        </p:nvSpPr>
        <p:spPr>
          <a:xfrm>
            <a:off x="595321" y="921280"/>
            <a:ext cx="2381318" cy="1315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Generative Adversarial Network</a:t>
            </a:r>
            <a:endParaRPr sz="1100"/>
          </a:p>
        </p:txBody>
      </p:sp>
      <p:sp>
        <p:nvSpPr>
          <p:cNvPr id="391" name="Google Shape;391;p40"/>
          <p:cNvSpPr txBox="1"/>
          <p:nvPr/>
        </p:nvSpPr>
        <p:spPr>
          <a:xfrm>
            <a:off x="595320" y="2405689"/>
            <a:ext cx="2381318" cy="992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 ML technique that pits two deep learning networks against each other</a:t>
            </a:r>
            <a:endParaRPr sz="1100"/>
          </a:p>
        </p:txBody>
      </p:sp>
      <p:grpSp>
        <p:nvGrpSpPr>
          <p:cNvPr id="392" name="Google Shape;392;p40"/>
          <p:cNvGrpSpPr/>
          <p:nvPr/>
        </p:nvGrpSpPr>
        <p:grpSpPr>
          <a:xfrm>
            <a:off x="1656242" y="4635272"/>
            <a:ext cx="407458" cy="66676"/>
            <a:chOff x="5749925" y="4781548"/>
            <a:chExt cx="523875" cy="85727"/>
          </a:xfrm>
        </p:grpSpPr>
        <p:sp>
          <p:nvSpPr>
            <p:cNvPr id="393" name="Google Shape;393;p40"/>
            <p:cNvSpPr/>
            <p:nvPr/>
          </p:nvSpPr>
          <p:spPr>
            <a:xfrm>
              <a:off x="5749925" y="4781550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5969000" y="4781549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6188075" y="4781548"/>
              <a:ext cx="85725" cy="85725"/>
            </a:xfrm>
            <a:prstGeom prst="ellipse">
              <a:avLst/>
            </a:prstGeom>
            <a:solidFill>
              <a:srgbClr val="F3A95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oogle Shape;396;p40"/>
          <p:cNvGrpSpPr/>
          <p:nvPr/>
        </p:nvGrpSpPr>
        <p:grpSpPr>
          <a:xfrm rot="10800000">
            <a:off x="3487769" y="2352459"/>
            <a:ext cx="438581" cy="438581"/>
            <a:chOff x="7205122" y="4469260"/>
            <a:chExt cx="584775" cy="584775"/>
          </a:xfrm>
        </p:grpSpPr>
        <p:sp>
          <p:nvSpPr>
            <p:cNvPr id="397" name="Google Shape;397;p40"/>
            <p:cNvSpPr/>
            <p:nvPr/>
          </p:nvSpPr>
          <p:spPr>
            <a:xfrm flipH="1">
              <a:off x="7205122" y="4469260"/>
              <a:ext cx="584775" cy="584775"/>
            </a:xfrm>
            <a:prstGeom prst="roundRect">
              <a:avLst>
                <a:gd name="adj" fmla="val 16667"/>
              </a:avLst>
            </a:prstGeom>
            <a:solidFill>
              <a:srgbClr val="F3A95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 rot="10800000" flipH="1">
              <a:off x="7403018" y="4645007"/>
              <a:ext cx="153454" cy="233279"/>
            </a:xfrm>
            <a:custGeom>
              <a:avLst/>
              <a:gdLst/>
              <a:ahLst/>
              <a:cxnLst/>
              <a:rect l="l" t="t" r="r" b="b"/>
              <a:pathLst>
                <a:path w="676320" h="1028135" extrusionOk="0">
                  <a:moveTo>
                    <a:pt x="514068" y="0"/>
                  </a:moveTo>
                  <a:lnTo>
                    <a:pt x="0" y="514067"/>
                  </a:lnTo>
                  <a:lnTo>
                    <a:pt x="514068" y="1028136"/>
                  </a:lnTo>
                  <a:lnTo>
                    <a:pt x="676321" y="865883"/>
                  </a:lnTo>
                  <a:lnTo>
                    <a:pt x="324505" y="514067"/>
                  </a:lnTo>
                  <a:lnTo>
                    <a:pt x="676321" y="1622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40"/>
          <p:cNvGrpSpPr/>
          <p:nvPr/>
        </p:nvGrpSpPr>
        <p:grpSpPr>
          <a:xfrm rot="5400000">
            <a:off x="7528077" y="1035733"/>
            <a:ext cx="918632" cy="612260"/>
            <a:chOff x="855433" y="5317259"/>
            <a:chExt cx="1224842" cy="816347"/>
          </a:xfrm>
        </p:grpSpPr>
        <p:sp>
          <p:nvSpPr>
            <p:cNvPr id="400" name="Google Shape;400;p40"/>
            <p:cNvSpPr/>
            <p:nvPr/>
          </p:nvSpPr>
          <p:spPr>
            <a:xfrm>
              <a:off x="855433" y="531726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082622" y="531726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309810" y="531726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536998" y="531726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764187" y="5317260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991375" y="5317259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855433" y="555974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082622" y="555974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309810" y="555974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536998" y="555974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764187" y="555974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991375" y="5559740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855433" y="5802225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082622" y="580222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309810" y="580222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536998" y="580222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764187" y="580222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991375" y="5802221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855433" y="6044706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082622" y="6044705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309810" y="604470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536998" y="6044704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764187" y="6044703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991375" y="6044702"/>
              <a:ext cx="88900" cy="88900"/>
            </a:xfrm>
            <a:prstGeom prst="ellipse">
              <a:avLst/>
            </a:prstGeom>
            <a:solidFill>
              <a:schemeClr val="lt1">
                <a:alpha val="57647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4" name="Google Shape;424;p40"/>
          <p:cNvSpPr txBox="1"/>
          <p:nvPr/>
        </p:nvSpPr>
        <p:spPr>
          <a:xfrm>
            <a:off x="3976680" y="2994979"/>
            <a:ext cx="4572000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" sz="1400" b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Algorithms inspired by the structure of the human brain</a:t>
            </a:r>
            <a:endParaRPr sz="110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 SemiBold"/>
              <a:buChar char="●"/>
            </a:pPr>
            <a:r>
              <a:rPr lang="en" sz="1400" b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Can be applied to any of the previously discussed techniques</a:t>
            </a:r>
            <a:endParaRPr sz="1100"/>
          </a:p>
        </p:txBody>
      </p:sp>
      <p:pic>
        <p:nvPicPr>
          <p:cNvPr id="425" name="Google Shape;42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4392" y="669329"/>
            <a:ext cx="4683680" cy="1996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4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593" b="2593"/>
          <a:stretch/>
        </p:blipFill>
        <p:spPr>
          <a:xfrm>
            <a:off x="6753909" y="2571750"/>
            <a:ext cx="2166878" cy="2262468"/>
          </a:xfrm>
          <a:prstGeom prst="rect">
            <a:avLst/>
          </a:prstGeom>
          <a:solidFill>
            <a:schemeClr val="lt1"/>
          </a:solidFill>
          <a:ln w="444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667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31" name="Google Shape;431;p4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22296" r="22295"/>
          <a:stretch/>
        </p:blipFill>
        <p:spPr>
          <a:xfrm>
            <a:off x="402615" y="1107470"/>
            <a:ext cx="3396343" cy="3430021"/>
          </a:xfrm>
          <a:prstGeom prst="rect">
            <a:avLst/>
          </a:prstGeom>
          <a:solidFill>
            <a:schemeClr val="lt1"/>
          </a:solidFill>
          <a:ln w="444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31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32" name="Google Shape;432;p41"/>
          <p:cNvSpPr txBox="1">
            <a:spLocks noGrp="1"/>
          </p:cNvSpPr>
          <p:nvPr>
            <p:ph type="sldNum" idx="12"/>
          </p:nvPr>
        </p:nvSpPr>
        <p:spPr>
          <a:xfrm>
            <a:off x="6958693" y="470194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 sz="1100"/>
          </a:p>
        </p:txBody>
      </p:sp>
      <p:sp>
        <p:nvSpPr>
          <p:cNvPr id="433" name="Google Shape;433;p41"/>
          <p:cNvSpPr txBox="1"/>
          <p:nvPr/>
        </p:nvSpPr>
        <p:spPr>
          <a:xfrm>
            <a:off x="3986651" y="380494"/>
            <a:ext cx="3396343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AI and Patents</a:t>
            </a:r>
            <a:endParaRPr sz="2700" b="1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4" name="Google Shape;434;p41"/>
          <p:cNvSpPr/>
          <p:nvPr/>
        </p:nvSpPr>
        <p:spPr>
          <a:xfrm>
            <a:off x="6007635" y="0"/>
            <a:ext cx="3136365" cy="4847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33314" y="792500"/>
            <a:ext cx="3588901" cy="232401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1"/>
          <p:cNvSpPr txBox="1"/>
          <p:nvPr/>
        </p:nvSpPr>
        <p:spPr>
          <a:xfrm>
            <a:off x="4321909" y="1499961"/>
            <a:ext cx="25365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“Of course AI inventions are patentable!  They are just like any other computer software.”</a:t>
            </a:r>
            <a:endParaRPr sz="1100" dirty="0"/>
          </a:p>
        </p:txBody>
      </p:sp>
      <p:pic>
        <p:nvPicPr>
          <p:cNvPr id="437" name="Google Shape;437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1599" y="2075158"/>
            <a:ext cx="2668045" cy="194210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1"/>
          <p:cNvSpPr txBox="1"/>
          <p:nvPr/>
        </p:nvSpPr>
        <p:spPr>
          <a:xfrm>
            <a:off x="4858671" y="2571946"/>
            <a:ext cx="1895238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“AI inventions aren’t patentable.  Only humans can invent.”</a:t>
            </a:r>
            <a:endParaRPr sz="1100" dirty="0"/>
          </a:p>
        </p:txBody>
      </p:sp>
      <p:pic>
        <p:nvPicPr>
          <p:cNvPr id="439" name="Google Shape;439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7500" y="3080488"/>
            <a:ext cx="2744239" cy="1997572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1"/>
          <p:cNvSpPr txBox="1"/>
          <p:nvPr/>
        </p:nvSpPr>
        <p:spPr>
          <a:xfrm>
            <a:off x="4572000" y="3645968"/>
            <a:ext cx="189523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“AI inventions result only from humans using AI as a tool.”</a:t>
            </a:r>
            <a:endParaRPr sz="1100" dirty="0"/>
          </a:p>
        </p:txBody>
      </p:sp>
      <p:sp>
        <p:nvSpPr>
          <p:cNvPr id="441" name="Google Shape;441;p41"/>
          <p:cNvSpPr txBox="1"/>
          <p:nvPr/>
        </p:nvSpPr>
        <p:spPr>
          <a:xfrm>
            <a:off x="3988955" y="906332"/>
            <a:ext cx="475243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Problem # 1: the search for common terminology</a:t>
            </a:r>
            <a:endParaRPr sz="1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772</Words>
  <Application>Microsoft Office PowerPoint</Application>
  <PresentationFormat>On-screen Show (16:9)</PresentationFormat>
  <Paragraphs>93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Montserrat SemiBold</vt:lpstr>
      <vt:lpstr>Lato</vt:lpstr>
      <vt:lpstr>Montserrat Medium</vt:lpstr>
      <vt:lpstr>Calibri</vt:lpstr>
      <vt:lpstr>Arial</vt:lpstr>
      <vt:lpstr>Montserrat</vt:lpstr>
      <vt:lpstr>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Han-Mei Tso</dc:creator>
  <cp:lastModifiedBy>Thomas K. Scherer</cp:lastModifiedBy>
  <cp:revision>6</cp:revision>
  <dcterms:modified xsi:type="dcterms:W3CDTF">2023-11-22T09:09:09Z</dcterms:modified>
</cp:coreProperties>
</file>